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5143500" cx="9144000"/>
  <p:notesSz cx="6858000" cy="9144000"/>
  <p:embeddedFontLst>
    <p:embeddedFont>
      <p:font typeface="Raleway"/>
      <p:regular r:id="rId83"/>
      <p:bold r:id="rId84"/>
      <p:italic r:id="rId85"/>
      <p:boldItalic r:id="rId86"/>
    </p:embeddedFont>
    <p:embeddedFont>
      <p:font typeface="Lato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aleway-bold.fntdata"/><Relationship Id="rId83" Type="http://schemas.openxmlformats.org/officeDocument/2006/relationships/font" Target="fonts/Raleway-regular.fntdata"/><Relationship Id="rId42" Type="http://schemas.openxmlformats.org/officeDocument/2006/relationships/slide" Target="slides/slide37.xml"/><Relationship Id="rId86" Type="http://schemas.openxmlformats.org/officeDocument/2006/relationships/font" Target="fonts/Raleway-boldItalic.fntdata"/><Relationship Id="rId41" Type="http://schemas.openxmlformats.org/officeDocument/2006/relationships/slide" Target="slides/slide36.xml"/><Relationship Id="rId85" Type="http://schemas.openxmlformats.org/officeDocument/2006/relationships/font" Target="fonts/Raleway-italic.fntdata"/><Relationship Id="rId44" Type="http://schemas.openxmlformats.org/officeDocument/2006/relationships/slide" Target="slides/slide39.xml"/><Relationship Id="rId88" Type="http://schemas.openxmlformats.org/officeDocument/2006/relationships/font" Target="fonts/Lato-bold.fntdata"/><Relationship Id="rId43" Type="http://schemas.openxmlformats.org/officeDocument/2006/relationships/slide" Target="slides/slide38.xml"/><Relationship Id="rId87" Type="http://schemas.openxmlformats.org/officeDocument/2006/relationships/font" Target="fonts/Lato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Lato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Shape 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Shape 9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Shape 10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Shape 10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hape 7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Shape 7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Shape 80"/>
          <p:cNvCxnSpPr/>
          <p:nvPr/>
        </p:nvCxnSpPr>
        <p:spPr>
          <a:xfrm>
            <a:off x="425197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Shape 8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b="1" i="0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Shape 8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Shape 8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b="1" i="0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 algn="ctr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rtl="0" algn="ctr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rtl="0" algn="ctr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rtl="0" algn="ctr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rtl="0" algn="ctr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rtl="0" algn="ctr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rtl="0" algn="ctr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rtl="0" algn="ctr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hape 9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Shape 9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Shape 92"/>
          <p:cNvCxnSpPr/>
          <p:nvPr/>
        </p:nvCxnSpPr>
        <p:spPr>
          <a:xfrm>
            <a:off x="425197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Shape 9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2410111" y="1595775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hape 9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Shape 9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Shape 99"/>
          <p:cNvCxnSpPr/>
          <p:nvPr/>
        </p:nvCxnSpPr>
        <p:spPr>
          <a:xfrm>
            <a:off x="425197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Shape 10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400301" y="1602675"/>
            <a:ext cx="30713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hape 105"/>
          <p:cNvCxnSpPr/>
          <p:nvPr/>
        </p:nvCxnSpPr>
        <p:spPr>
          <a:xfrm>
            <a:off x="425197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Shape 10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b="1" i="0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9500" y="1846802"/>
            <a:ext cx="2808000" cy="280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353535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hape 110"/>
          <p:cNvCxnSpPr/>
          <p:nvPr/>
        </p:nvCxnSpPr>
        <p:spPr>
          <a:xfrm>
            <a:off x="425197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Shape 111"/>
          <p:cNvSpPr txBox="1"/>
          <p:nvPr>
            <p:ph type="title"/>
          </p:nvPr>
        </p:nvSpPr>
        <p:spPr>
          <a:xfrm>
            <a:off x="283103" y="712139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b="1" i="0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b="1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Shape 11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Shape 11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aleway"/>
              <a:buNone/>
              <a:defRPr b="1" i="0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Raleway"/>
              <a:buNone/>
              <a:defRPr b="1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subTitle"/>
          </p:nvPr>
        </p:nvSpPr>
        <p:spPr>
          <a:xfrm>
            <a:off x="265500" y="2735369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Lato"/>
              <a:buNone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Lato"/>
              <a:buNone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Shape 12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Shape 122"/>
          <p:cNvCxnSpPr/>
          <p:nvPr/>
        </p:nvCxnSpPr>
        <p:spPr>
          <a:xfrm>
            <a:off x="425197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Shape 123"/>
          <p:cNvSpPr txBox="1"/>
          <p:nvPr>
            <p:ph idx="1" type="body"/>
          </p:nvPr>
        </p:nvSpPr>
        <p:spPr>
          <a:xfrm>
            <a:off x="328016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Shape 12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Shape 128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Lato"/>
              <a:buNone/>
              <a:defRPr b="1" i="0" sz="9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Lato"/>
              <a:buNone/>
              <a:defRPr b="1"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2410111" y="1595775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97999" y="468875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38.jpg"/><Relationship Id="rId6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hyperlink" Target="https://app.wolksense.com/" TargetMode="External"/><Relationship Id="rId5" Type="http://schemas.openxmlformats.org/officeDocument/2006/relationships/hyperlink" Target="https://app.wolksense.com/" TargetMode="External"/><Relationship Id="rId6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g"/><Relationship Id="rId4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Relationship Id="rId4" Type="http://schemas.openxmlformats.org/officeDocument/2006/relationships/image" Target="../media/image0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Relationship Id="rId4" Type="http://schemas.openxmlformats.org/officeDocument/2006/relationships/image" Target="../media/image26.png"/><Relationship Id="rId5" Type="http://schemas.openxmlformats.org/officeDocument/2006/relationships/image" Target="../media/image0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Relationship Id="rId4" Type="http://schemas.openxmlformats.org/officeDocument/2006/relationships/image" Target="../media/image26.png"/><Relationship Id="rId5" Type="http://schemas.openxmlformats.org/officeDocument/2006/relationships/image" Target="../media/image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jpg"/><Relationship Id="rId4" Type="http://schemas.openxmlformats.org/officeDocument/2006/relationships/image" Target="../media/image32.png"/><Relationship Id="rId5" Type="http://schemas.openxmlformats.org/officeDocument/2006/relationships/image" Target="../media/image60.jpg"/><Relationship Id="rId6" Type="http://schemas.openxmlformats.org/officeDocument/2006/relationships/image" Target="../media/image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0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0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0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0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0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0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01.png"/><Relationship Id="rId5" Type="http://schemas.openxmlformats.org/officeDocument/2006/relationships/image" Target="../media/image9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6.jpg"/><Relationship Id="rId4" Type="http://schemas.openxmlformats.org/officeDocument/2006/relationships/image" Target="../media/image46.png"/><Relationship Id="rId5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Relationship Id="rId4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7.jpg"/><Relationship Id="rId4" Type="http://schemas.openxmlformats.org/officeDocument/2006/relationships/image" Target="../media/image47.png"/><Relationship Id="rId5" Type="http://schemas.openxmlformats.org/officeDocument/2006/relationships/image" Target="../media/image0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0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0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0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0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0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0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0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0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0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0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0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0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55.png"/><Relationship Id="rId5" Type="http://schemas.openxmlformats.org/officeDocument/2006/relationships/image" Target="../media/image0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0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0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61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hyperlink" Target="https://github.com/MikroElektronika/HEXIWEAR" TargetMode="External"/><Relationship Id="rId5" Type="http://schemas.openxmlformats.org/officeDocument/2006/relationships/image" Target="../media/image63.png"/><Relationship Id="rId6" Type="http://schemas.openxmlformats.org/officeDocument/2006/relationships/image" Target="../media/image38.jpg"/><Relationship Id="rId7" Type="http://schemas.openxmlformats.org/officeDocument/2006/relationships/image" Target="../media/image01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hyperlink" Target="docs.mikroe.com/Hexiwear" TargetMode="External"/><Relationship Id="rId10" Type="http://schemas.openxmlformats.org/officeDocument/2006/relationships/image" Target="../media/image67.png"/><Relationship Id="rId13" Type="http://schemas.openxmlformats.org/officeDocument/2006/relationships/image" Target="../media/image38.jp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hyperlink" Target="https://github.com/MikroElektronika/HEXIWEAR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01.png"/><Relationship Id="rId5" Type="http://schemas.openxmlformats.org/officeDocument/2006/relationships/hyperlink" Target="http://download.mikroe.com/setups/additional-software/resource-collection/resource-collection-tool-setup-v100.zip" TargetMode="External"/><Relationship Id="rId6" Type="http://schemas.openxmlformats.org/officeDocument/2006/relationships/image" Target="../media/image70.png"/><Relationship Id="rId7" Type="http://schemas.openxmlformats.org/officeDocument/2006/relationships/hyperlink" Target="https://itunes.apple.com/us/app/hexiwear/id1080657183?mt=8" TargetMode="External"/><Relationship Id="rId8" Type="http://schemas.openxmlformats.org/officeDocument/2006/relationships/hyperlink" Target="https://play.google.com/store/apps/details?id=com.wolkabout.hexiwea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Relationship Id="rId4" Type="http://schemas.openxmlformats.org/officeDocument/2006/relationships/image" Target="../media/image0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Relationship Id="rId4" Type="http://schemas.openxmlformats.org/officeDocument/2006/relationships/image" Target="../media/image01.png"/><Relationship Id="rId5" Type="http://schemas.openxmlformats.org/officeDocument/2006/relationships/image" Target="../media/image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0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Relationship Id="rId5" Type="http://schemas.openxmlformats.org/officeDocument/2006/relationships/image" Target="../media/image0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01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Relationship Id="rId4" Type="http://schemas.openxmlformats.org/officeDocument/2006/relationships/image" Target="../media/image0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image" Target="../media/image0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Relationship Id="rId4" Type="http://schemas.openxmlformats.org/officeDocument/2006/relationships/image" Target="../media/image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Relationship Id="rId4" Type="http://schemas.openxmlformats.org/officeDocument/2006/relationships/image" Target="../media/image0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0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0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0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4.png"/><Relationship Id="rId4" Type="http://schemas.openxmlformats.org/officeDocument/2006/relationships/image" Target="../media/image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0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6.png"/><Relationship Id="rId4" Type="http://schemas.openxmlformats.org/officeDocument/2006/relationships/image" Target="../media/image01.png"/><Relationship Id="rId5" Type="http://schemas.openxmlformats.org/officeDocument/2006/relationships/hyperlink" Target="http://download.mikroe.com/setups/additional-software/resource-collection/resource-collection-tool-setup-v100.zip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9.png"/><Relationship Id="rId4" Type="http://schemas.openxmlformats.org/officeDocument/2006/relationships/image" Target="../media/image0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5.png"/><Relationship Id="rId4" Type="http://schemas.openxmlformats.org/officeDocument/2006/relationships/image" Target="../media/image0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8.png"/><Relationship Id="rId4" Type="http://schemas.openxmlformats.org/officeDocument/2006/relationships/image" Target="../media/image0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0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openxmlformats.org/officeDocument/2006/relationships/image" Target="../media/image0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openxmlformats.org/officeDocument/2006/relationships/image" Target="../media/image0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openxmlformats.org/officeDocument/2006/relationships/image" Target="../media/image0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1.png"/><Relationship Id="rId4" Type="http://schemas.openxmlformats.org/officeDocument/2006/relationships/image" Target="../media/image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3.png"/><Relationship Id="rId4" Type="http://schemas.openxmlformats.org/officeDocument/2006/relationships/image" Target="../media/image0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4.png"/><Relationship Id="rId4" Type="http://schemas.openxmlformats.org/officeDocument/2006/relationships/image" Target="../media/image0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5.png"/><Relationship Id="rId4" Type="http://schemas.openxmlformats.org/officeDocument/2006/relationships/image" Target="../media/image100.jpg"/><Relationship Id="rId5" Type="http://schemas.openxmlformats.org/officeDocument/2006/relationships/image" Target="../media/image102.jpg"/><Relationship Id="rId6" Type="http://schemas.openxmlformats.org/officeDocument/2006/relationships/image" Target="../media/image101.jpg"/><Relationship Id="rId7" Type="http://schemas.openxmlformats.org/officeDocument/2006/relationships/image" Target="../media/image104.jpg"/><Relationship Id="rId8" Type="http://schemas.openxmlformats.org/officeDocument/2006/relationships/image" Target="../media/image0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3.jpg"/><Relationship Id="rId4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Relationship Id="rId4" Type="http://schemas.openxmlformats.org/officeDocument/2006/relationships/image" Target="../media/image03.png"/><Relationship Id="rId5" Type="http://schemas.openxmlformats.org/officeDocument/2006/relationships/image" Target="../media/image08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01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800" y="4715850"/>
            <a:ext cx="2483049" cy="4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Hands-on Training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934437"/>
            <a:ext cx="4366151" cy="32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Smartphone Apps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733" y="1509400"/>
            <a:ext cx="3035424" cy="28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8404" y="1100885"/>
            <a:ext cx="654175" cy="7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9099" y="3575225"/>
            <a:ext cx="1625148" cy="10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4294967295" type="title"/>
          </p:nvPr>
        </p:nvSpPr>
        <p:spPr>
          <a:xfrm>
            <a:off x="652962" y="4516325"/>
            <a:ext cx="3035400" cy="56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solidFill>
                  <a:srgbClr val="777777"/>
                </a:solidFill>
                <a:latin typeface="Lato"/>
                <a:ea typeface="Lato"/>
                <a:cs typeface="Lato"/>
                <a:sym typeface="Lato"/>
              </a:rPr>
              <a:t>Bluetooth 4.0 required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Cloud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524" y="1140375"/>
            <a:ext cx="2405975" cy="37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687" y="1669274"/>
            <a:ext cx="4101650" cy="322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5">
            <a:alphaModFix/>
          </a:blip>
          <a:srcRect b="12495" l="0" r="0" t="12502"/>
          <a:stretch/>
        </p:blipFill>
        <p:spPr>
          <a:xfrm>
            <a:off x="0" y="934437"/>
            <a:ext cx="4366151" cy="32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99" y="1242422"/>
            <a:ext cx="7259202" cy="37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Cloud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2625600" y="733900"/>
            <a:ext cx="3892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  <a:hlinkClick r:id="rId4"/>
              </a:rPr>
              <a:t>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app.wolksense.com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00" y="1134924"/>
            <a:ext cx="7259202" cy="369271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52400" y="76200"/>
            <a:ext cx="89916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HEXIWEAR Cloud – log sensor data and generate reports 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25" y="982524"/>
            <a:ext cx="7301148" cy="373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141650" y="176125"/>
            <a:ext cx="9035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HEXIWEAR Cloud – set up alarms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1868874"/>
            <a:ext cx="4366147" cy="32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Block Diagram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1868874"/>
            <a:ext cx="4366147" cy="32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4723900" y="1545925"/>
            <a:ext cx="1152000" cy="768000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MK64</a:t>
            </a:r>
          </a:p>
        </p:txBody>
      </p:sp>
      <p:sp>
        <p:nvSpPr>
          <p:cNvPr id="259" name="Shape 259"/>
          <p:cNvSpPr/>
          <p:nvPr/>
        </p:nvSpPr>
        <p:spPr>
          <a:xfrm>
            <a:off x="6618350" y="1545925"/>
            <a:ext cx="1152000" cy="768000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KW40</a:t>
            </a:r>
          </a:p>
        </p:txBody>
      </p:sp>
      <p:sp>
        <p:nvSpPr>
          <p:cNvPr id="260" name="Shape 260"/>
          <p:cNvSpPr/>
          <p:nvPr/>
        </p:nvSpPr>
        <p:spPr>
          <a:xfrm>
            <a:off x="5941875" y="1860025"/>
            <a:ext cx="610500" cy="13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6013575" y="1633225"/>
            <a:ext cx="467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UART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6013575" y="1929925"/>
            <a:ext cx="467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GPIO</a:t>
            </a:r>
          </a:p>
        </p:txBody>
      </p:sp>
      <p:sp>
        <p:nvSpPr>
          <p:cNvPr id="263" name="Shape 263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Block Diagram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1868874"/>
            <a:ext cx="4366147" cy="32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4723900" y="1545925"/>
            <a:ext cx="1152000" cy="768000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MK64</a:t>
            </a:r>
          </a:p>
        </p:txBody>
      </p:sp>
      <p:sp>
        <p:nvSpPr>
          <p:cNvPr id="271" name="Shape 271"/>
          <p:cNvSpPr/>
          <p:nvPr/>
        </p:nvSpPr>
        <p:spPr>
          <a:xfrm>
            <a:off x="6618350" y="1545925"/>
            <a:ext cx="1152000" cy="768000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KW40</a:t>
            </a:r>
          </a:p>
        </p:txBody>
      </p:sp>
      <p:sp>
        <p:nvSpPr>
          <p:cNvPr id="272" name="Shape 272"/>
          <p:cNvSpPr/>
          <p:nvPr/>
        </p:nvSpPr>
        <p:spPr>
          <a:xfrm>
            <a:off x="5941875" y="1860025"/>
            <a:ext cx="610500" cy="13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324" y="2645050"/>
            <a:ext cx="2276099" cy="138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 rot="8010286">
            <a:off x="6840711" y="2047297"/>
            <a:ext cx="707276" cy="65626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 rot="8009123">
            <a:off x="6949754" y="2147909"/>
            <a:ext cx="489559" cy="45469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 rot="8011459">
            <a:off x="7058613" y="2249257"/>
            <a:ext cx="271831" cy="252224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6749300" y="451750"/>
            <a:ext cx="890100" cy="593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Touch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electrodes</a:t>
            </a:r>
          </a:p>
        </p:txBody>
      </p:sp>
      <p:cxnSp>
        <p:nvCxnSpPr>
          <p:cNvPr id="278" name="Shape 278"/>
          <p:cNvCxnSpPr>
            <a:stCxn id="277" idx="2"/>
            <a:endCxn id="271" idx="0"/>
          </p:cNvCxnSpPr>
          <p:nvPr/>
        </p:nvCxnSpPr>
        <p:spPr>
          <a:xfrm>
            <a:off x="7194350" y="1045150"/>
            <a:ext cx="0" cy="50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9" name="Shape 279"/>
          <p:cNvSpPr txBox="1"/>
          <p:nvPr/>
        </p:nvSpPr>
        <p:spPr>
          <a:xfrm>
            <a:off x="6013575" y="1633225"/>
            <a:ext cx="467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UART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6013575" y="1929925"/>
            <a:ext cx="467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GPIO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252250" y="2345987"/>
            <a:ext cx="518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BLE</a:t>
            </a:r>
          </a:p>
        </p:txBody>
      </p:sp>
      <p:sp>
        <p:nvSpPr>
          <p:cNvPr id="282" name="Shape 282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Block Diagram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1868874"/>
            <a:ext cx="4366147" cy="32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>
            <a:off x="3833800" y="3031775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acc</a:t>
            </a:r>
          </a:p>
        </p:txBody>
      </p:sp>
      <p:sp>
        <p:nvSpPr>
          <p:cNvPr id="290" name="Shape 290"/>
          <p:cNvSpPr/>
          <p:nvPr/>
        </p:nvSpPr>
        <p:spPr>
          <a:xfrm>
            <a:off x="4355962" y="322240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gyro</a:t>
            </a:r>
          </a:p>
        </p:txBody>
      </p:sp>
      <p:sp>
        <p:nvSpPr>
          <p:cNvPr id="291" name="Shape 291"/>
          <p:cNvSpPr/>
          <p:nvPr/>
        </p:nvSpPr>
        <p:spPr>
          <a:xfrm>
            <a:off x="4256850" y="3629025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hum</a:t>
            </a:r>
          </a:p>
        </p:txBody>
      </p:sp>
      <p:sp>
        <p:nvSpPr>
          <p:cNvPr id="292" name="Shape 292"/>
          <p:cNvSpPr/>
          <p:nvPr/>
        </p:nvSpPr>
        <p:spPr>
          <a:xfrm>
            <a:off x="4850800" y="3806875"/>
            <a:ext cx="518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temp</a:t>
            </a:r>
          </a:p>
        </p:txBody>
      </p:sp>
      <p:sp>
        <p:nvSpPr>
          <p:cNvPr id="293" name="Shape 293"/>
          <p:cNvSpPr/>
          <p:nvPr/>
        </p:nvSpPr>
        <p:spPr>
          <a:xfrm>
            <a:off x="3731875" y="3413075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mag</a:t>
            </a:r>
          </a:p>
        </p:txBody>
      </p:sp>
      <p:sp>
        <p:nvSpPr>
          <p:cNvPr id="294" name="Shape 294"/>
          <p:cNvSpPr/>
          <p:nvPr/>
        </p:nvSpPr>
        <p:spPr>
          <a:xfrm>
            <a:off x="4889100" y="3413062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lux</a:t>
            </a:r>
          </a:p>
        </p:txBody>
      </p:sp>
      <p:sp>
        <p:nvSpPr>
          <p:cNvPr id="295" name="Shape 295"/>
          <p:cNvSpPr/>
          <p:nvPr/>
        </p:nvSpPr>
        <p:spPr>
          <a:xfrm>
            <a:off x="4442350" y="2815775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bar</a:t>
            </a:r>
          </a:p>
        </p:txBody>
      </p:sp>
      <p:sp>
        <p:nvSpPr>
          <p:cNvPr id="296" name="Shape 296"/>
          <p:cNvSpPr/>
          <p:nvPr/>
        </p:nvSpPr>
        <p:spPr>
          <a:xfrm>
            <a:off x="4990150" y="30192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HR</a:t>
            </a:r>
          </a:p>
        </p:txBody>
      </p:sp>
      <p:grpSp>
        <p:nvGrpSpPr>
          <p:cNvPr id="297" name="Shape 297"/>
          <p:cNvGrpSpPr/>
          <p:nvPr/>
        </p:nvGrpSpPr>
        <p:grpSpPr>
          <a:xfrm>
            <a:off x="3322175" y="451750"/>
            <a:ext cx="5089249" cy="3582274"/>
            <a:chOff x="3322175" y="451750"/>
            <a:chExt cx="5089249" cy="3582274"/>
          </a:xfrm>
        </p:grpSpPr>
        <p:sp>
          <p:nvSpPr>
            <p:cNvPr id="298" name="Shape 298"/>
            <p:cNvSpPr/>
            <p:nvPr/>
          </p:nvSpPr>
          <p:spPr>
            <a:xfrm>
              <a:off x="4723900" y="1545925"/>
              <a:ext cx="1152000" cy="768000"/>
            </a:xfrm>
            <a:prstGeom prst="flowChartProcess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chemeClr val="lt1"/>
                  </a:solidFill>
                </a:rPr>
                <a:t>MK64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6618350" y="1545925"/>
              <a:ext cx="1152000" cy="768000"/>
            </a:xfrm>
            <a:prstGeom prst="flowChartProcess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chemeClr val="lt1"/>
                  </a:solidFill>
                </a:rPr>
                <a:t>KW40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5941875" y="1860025"/>
              <a:ext cx="610500" cy="1398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01" name="Shape 3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35324" y="2645050"/>
              <a:ext cx="2276099" cy="1388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Shape 302"/>
            <p:cNvSpPr/>
            <p:nvPr/>
          </p:nvSpPr>
          <p:spPr>
            <a:xfrm rot="8010286">
              <a:off x="6840711" y="2047297"/>
              <a:ext cx="707276" cy="656267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 rot="8009123">
              <a:off x="6949754" y="2147909"/>
              <a:ext cx="489559" cy="454693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 rot="8011459">
              <a:off x="7058613" y="2249257"/>
              <a:ext cx="271831" cy="252224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749300" y="451750"/>
              <a:ext cx="890100" cy="593400"/>
            </a:xfrm>
            <a:prstGeom prst="flowChartAlternateProcess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</a:rPr>
                <a:t>Touch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</a:rPr>
                <a:t>electrodes</a:t>
              </a:r>
            </a:p>
          </p:txBody>
        </p:sp>
        <p:cxnSp>
          <p:nvCxnSpPr>
            <p:cNvPr id="306" name="Shape 306"/>
            <p:cNvCxnSpPr>
              <a:stCxn id="305" idx="2"/>
              <a:endCxn id="299" idx="0"/>
            </p:cNvCxnSpPr>
            <p:nvPr/>
          </p:nvCxnSpPr>
          <p:spPr>
            <a:xfrm>
              <a:off x="7194350" y="1045150"/>
              <a:ext cx="0" cy="500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07" name="Shape 307"/>
            <p:cNvSpPr/>
            <p:nvPr/>
          </p:nvSpPr>
          <p:spPr>
            <a:xfrm>
              <a:off x="3366750" y="1633225"/>
              <a:ext cx="890100" cy="593400"/>
            </a:xfrm>
            <a:prstGeom prst="flowChartAlternateProcess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</a:rPr>
                <a:t>OLED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</a:rPr>
                <a:t>display</a:t>
              </a:r>
            </a:p>
          </p:txBody>
        </p:sp>
        <p:cxnSp>
          <p:nvCxnSpPr>
            <p:cNvPr id="308" name="Shape 308"/>
            <p:cNvCxnSpPr>
              <a:stCxn id="307" idx="3"/>
              <a:endCxn id="298" idx="1"/>
            </p:cNvCxnSpPr>
            <p:nvPr/>
          </p:nvCxnSpPr>
          <p:spPr>
            <a:xfrm>
              <a:off x="4256850" y="1929925"/>
              <a:ext cx="46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09" name="Shape 309"/>
            <p:cNvSpPr/>
            <p:nvPr/>
          </p:nvSpPr>
          <p:spPr>
            <a:xfrm rot="-3789873">
              <a:off x="4927485" y="2536153"/>
              <a:ext cx="511707" cy="174146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4256850" y="1662925"/>
              <a:ext cx="467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chemeClr val="dk1"/>
                  </a:solidFill>
                </a:rPr>
                <a:t>SPI</a:t>
              </a:r>
            </a:p>
          </p:txBody>
        </p:sp>
        <p:sp>
          <p:nvSpPr>
            <p:cNvPr id="311" name="Shape 311"/>
            <p:cNvSpPr txBox="1"/>
            <p:nvPr/>
          </p:nvSpPr>
          <p:spPr>
            <a:xfrm>
              <a:off x="5197625" y="2533087"/>
              <a:ext cx="467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chemeClr val="dk1"/>
                  </a:solidFill>
                </a:rPr>
                <a:t>I2C</a:t>
              </a: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6013575" y="1633225"/>
              <a:ext cx="467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chemeClr val="dk1"/>
                  </a:solidFill>
                </a:rPr>
                <a:t>UART</a:t>
              </a: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6013575" y="1929925"/>
              <a:ext cx="467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chemeClr val="dk1"/>
                  </a:solidFill>
                </a:rPr>
                <a:t>GPIO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4936600" y="910050"/>
              <a:ext cx="726600" cy="311400"/>
            </a:xfrm>
            <a:prstGeom prst="flowChartAlternateProcess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</a:rPr>
                <a:t>Battery</a:t>
              </a:r>
            </a:p>
          </p:txBody>
        </p:sp>
        <p:cxnSp>
          <p:nvCxnSpPr>
            <p:cNvPr id="315" name="Shape 315"/>
            <p:cNvCxnSpPr>
              <a:stCxn id="314" idx="2"/>
              <a:endCxn id="298" idx="0"/>
            </p:cNvCxnSpPr>
            <p:nvPr/>
          </p:nvCxnSpPr>
          <p:spPr>
            <a:xfrm>
              <a:off x="5299900" y="1221450"/>
              <a:ext cx="0" cy="324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16" name="Shape 316"/>
            <p:cNvSpPr/>
            <p:nvPr/>
          </p:nvSpPr>
          <p:spPr>
            <a:xfrm>
              <a:off x="3833800" y="1045150"/>
              <a:ext cx="616200" cy="234600"/>
            </a:xfrm>
            <a:prstGeom prst="flowChartAlternateProcess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</a:rPr>
                <a:t>LEDs</a:t>
              </a:r>
            </a:p>
          </p:txBody>
        </p:sp>
        <p:cxnSp>
          <p:nvCxnSpPr>
            <p:cNvPr id="317" name="Shape 317"/>
            <p:cNvCxnSpPr/>
            <p:nvPr/>
          </p:nvCxnSpPr>
          <p:spPr>
            <a:xfrm rot="10800000">
              <a:off x="4469425" y="1309875"/>
              <a:ext cx="216300" cy="216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18" name="Shape 318"/>
            <p:cNvSpPr txBox="1"/>
            <p:nvPr/>
          </p:nvSpPr>
          <p:spPr>
            <a:xfrm>
              <a:off x="5299900" y="1250187"/>
              <a:ext cx="467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chemeClr val="dk1"/>
                  </a:solidFill>
                </a:rPr>
                <a:t>ADC</a:t>
              </a:r>
            </a:p>
          </p:txBody>
        </p:sp>
        <p:sp>
          <p:nvSpPr>
            <p:cNvPr id="319" name="Shape 319"/>
            <p:cNvSpPr txBox="1"/>
            <p:nvPr/>
          </p:nvSpPr>
          <p:spPr>
            <a:xfrm>
              <a:off x="7252250" y="2345987"/>
              <a:ext cx="518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chemeClr val="dk1"/>
                  </a:solidFill>
                </a:rPr>
                <a:t>BLE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3322175" y="2384199"/>
              <a:ext cx="979236" cy="535193"/>
            </a:xfrm>
            <a:prstGeom prst="irregularSeal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</a:rPr>
                <a:t>haptic</a:t>
              </a:r>
            </a:p>
          </p:txBody>
        </p:sp>
        <p:cxnSp>
          <p:nvCxnSpPr>
            <p:cNvPr id="321" name="Shape 321"/>
            <p:cNvCxnSpPr/>
            <p:nvPr/>
          </p:nvCxnSpPr>
          <p:spPr>
            <a:xfrm flipH="1">
              <a:off x="4355125" y="2384200"/>
              <a:ext cx="330600" cy="152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22" name="Shape 322"/>
            <p:cNvSpPr txBox="1"/>
            <p:nvPr/>
          </p:nvSpPr>
          <p:spPr>
            <a:xfrm>
              <a:off x="4412225" y="2431350"/>
              <a:ext cx="467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chemeClr val="dk1"/>
                  </a:solidFill>
                </a:rPr>
                <a:t>GPIO</a:t>
              </a:r>
            </a:p>
          </p:txBody>
        </p:sp>
        <p:sp>
          <p:nvSpPr>
            <p:cNvPr id="323" name="Shape 323"/>
            <p:cNvSpPr txBox="1"/>
            <p:nvPr/>
          </p:nvSpPr>
          <p:spPr>
            <a:xfrm>
              <a:off x="4523050" y="1205675"/>
              <a:ext cx="467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800">
                  <a:solidFill>
                    <a:schemeClr val="dk1"/>
                  </a:solidFill>
                </a:rPr>
                <a:t>GPIO</a:t>
              </a:r>
            </a:p>
          </p:txBody>
        </p:sp>
      </p:grpSp>
      <p:sp>
        <p:nvSpPr>
          <p:cNvPr id="324" name="Shape 324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Block Diagram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Teardown</a:t>
            </a: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3">
            <a:alphaModFix/>
          </a:blip>
          <a:srcRect b="0" l="22277" r="22277" t="0"/>
          <a:stretch/>
        </p:blipFill>
        <p:spPr>
          <a:xfrm>
            <a:off x="4468095" y="0"/>
            <a:ext cx="467591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Shape 332"/>
          <p:cNvGrpSpPr/>
          <p:nvPr/>
        </p:nvGrpSpPr>
        <p:grpSpPr>
          <a:xfrm>
            <a:off x="1118975" y="1967925"/>
            <a:ext cx="5302450" cy="1291700"/>
            <a:chOff x="1118975" y="1663125"/>
            <a:chExt cx="5302450" cy="1291700"/>
          </a:xfrm>
        </p:grpSpPr>
        <p:cxnSp>
          <p:nvCxnSpPr>
            <p:cNvPr id="333" name="Shape 333"/>
            <p:cNvCxnSpPr/>
            <p:nvPr/>
          </p:nvCxnSpPr>
          <p:spPr>
            <a:xfrm flipH="1">
              <a:off x="3446025" y="2473200"/>
              <a:ext cx="2962800" cy="3306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4" name="Shape 334"/>
            <p:cNvCxnSpPr/>
            <p:nvPr/>
          </p:nvCxnSpPr>
          <p:spPr>
            <a:xfrm rot="10800000">
              <a:off x="3433425" y="1875800"/>
              <a:ext cx="2988000" cy="3558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35" name="Shape 335"/>
            <p:cNvSpPr txBox="1"/>
            <p:nvPr/>
          </p:nvSpPr>
          <p:spPr>
            <a:xfrm>
              <a:off x="1118975" y="1663125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CapSense Electrodes</a:t>
              </a:r>
            </a:p>
          </p:txBody>
        </p:sp>
        <p:sp>
          <p:nvSpPr>
            <p:cNvPr id="336" name="Shape 336"/>
            <p:cNvSpPr txBox="1"/>
            <p:nvPr/>
          </p:nvSpPr>
          <p:spPr>
            <a:xfrm>
              <a:off x="1118975" y="2527625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Main PCB</a:t>
              </a:r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1118975" y="1056250"/>
            <a:ext cx="5073575" cy="2839275"/>
            <a:chOff x="1118975" y="980050"/>
            <a:chExt cx="5073575" cy="2839275"/>
          </a:xfrm>
        </p:grpSpPr>
        <p:cxnSp>
          <p:nvCxnSpPr>
            <p:cNvPr id="338" name="Shape 338"/>
            <p:cNvCxnSpPr/>
            <p:nvPr/>
          </p:nvCxnSpPr>
          <p:spPr>
            <a:xfrm rot="10800000">
              <a:off x="3433350" y="1188825"/>
              <a:ext cx="2682900" cy="4743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9" name="Shape 339"/>
            <p:cNvCxnSpPr/>
            <p:nvPr/>
          </p:nvCxnSpPr>
          <p:spPr>
            <a:xfrm flipH="1">
              <a:off x="3471250" y="3242437"/>
              <a:ext cx="2721300" cy="3753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40" name="Shape 340"/>
            <p:cNvSpPr txBox="1"/>
            <p:nvPr/>
          </p:nvSpPr>
          <p:spPr>
            <a:xfrm>
              <a:off x="1118975" y="98005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Front Mask</a:t>
              </a:r>
            </a:p>
          </p:txBody>
        </p:sp>
        <p:sp>
          <p:nvSpPr>
            <p:cNvPr id="341" name="Shape 341"/>
            <p:cNvSpPr txBox="1"/>
            <p:nvPr/>
          </p:nvSpPr>
          <p:spPr>
            <a:xfrm>
              <a:off x="1118975" y="3392125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Casing</a:t>
              </a:r>
            </a:p>
          </p:txBody>
        </p:sp>
      </p:grpSp>
      <p:grpSp>
        <p:nvGrpSpPr>
          <p:cNvPr id="342" name="Shape 342"/>
          <p:cNvGrpSpPr/>
          <p:nvPr/>
        </p:nvGrpSpPr>
        <p:grpSpPr>
          <a:xfrm>
            <a:off x="1118975" y="4113550"/>
            <a:ext cx="4997275" cy="427200"/>
            <a:chOff x="1118975" y="4113550"/>
            <a:chExt cx="4997275" cy="427200"/>
          </a:xfrm>
        </p:grpSpPr>
        <p:cxnSp>
          <p:nvCxnSpPr>
            <p:cNvPr id="343" name="Shape 343"/>
            <p:cNvCxnSpPr/>
            <p:nvPr/>
          </p:nvCxnSpPr>
          <p:spPr>
            <a:xfrm flipH="1">
              <a:off x="3471450" y="4113550"/>
              <a:ext cx="2644800" cy="2289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44" name="Shape 344"/>
            <p:cNvSpPr txBox="1"/>
            <p:nvPr/>
          </p:nvSpPr>
          <p:spPr>
            <a:xfrm>
              <a:off x="1118975" y="411355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Protective Soft Cover</a:t>
              </a:r>
            </a:p>
          </p:txBody>
        </p:sp>
      </p:grpSp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625" y="1016375"/>
            <a:ext cx="4085798" cy="27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0" l="0" r="13874" t="0"/>
          <a:stretch/>
        </p:blipFill>
        <p:spPr>
          <a:xfrm>
            <a:off x="21450" y="368825"/>
            <a:ext cx="4663526" cy="36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Single Box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046650" y="3640550"/>
            <a:ext cx="74541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Hexiwear is an optimized, powerful and versatile IoT development solution. A small and sleek, low-power device packed with sensors to quantify yourself and the world around you. Wirelessly enabled, it can connect both to devices nearby or to remote cloud servers.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750" y="166375"/>
            <a:ext cx="7512499" cy="500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49" y="166374"/>
            <a:ext cx="7512499" cy="500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750" y="166375"/>
            <a:ext cx="7512499" cy="500834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Teardown</a:t>
            </a:r>
          </a:p>
        </p:txBody>
      </p:sp>
      <p:grpSp>
        <p:nvGrpSpPr>
          <p:cNvPr id="354" name="Shape 354"/>
          <p:cNvGrpSpPr/>
          <p:nvPr/>
        </p:nvGrpSpPr>
        <p:grpSpPr>
          <a:xfrm>
            <a:off x="4647400" y="3528525"/>
            <a:ext cx="5219900" cy="1328725"/>
            <a:chOff x="4647400" y="3528525"/>
            <a:chExt cx="5219900" cy="1328725"/>
          </a:xfrm>
        </p:grpSpPr>
        <p:cxnSp>
          <p:nvCxnSpPr>
            <p:cNvPr id="355" name="Shape 355"/>
            <p:cNvCxnSpPr/>
            <p:nvPr/>
          </p:nvCxnSpPr>
          <p:spPr>
            <a:xfrm>
              <a:off x="4647400" y="3528525"/>
              <a:ext cx="2931300" cy="1119000"/>
            </a:xfrm>
            <a:prstGeom prst="bentConnector3">
              <a:avLst>
                <a:gd fmla="val 40132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56" name="Shape 356"/>
            <p:cNvSpPr txBox="1"/>
            <p:nvPr/>
          </p:nvSpPr>
          <p:spPr>
            <a:xfrm>
              <a:off x="7667400" y="443005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MK64</a:t>
              </a:r>
            </a:p>
          </p:txBody>
        </p:sp>
      </p:grpSp>
      <p:grpSp>
        <p:nvGrpSpPr>
          <p:cNvPr id="357" name="Shape 357"/>
          <p:cNvGrpSpPr/>
          <p:nvPr/>
        </p:nvGrpSpPr>
        <p:grpSpPr>
          <a:xfrm>
            <a:off x="0" y="1520850"/>
            <a:ext cx="9727600" cy="1074350"/>
            <a:chOff x="0" y="1581375"/>
            <a:chExt cx="9727600" cy="1074350"/>
          </a:xfrm>
        </p:grpSpPr>
        <p:cxnSp>
          <p:nvCxnSpPr>
            <p:cNvPr id="358" name="Shape 358"/>
            <p:cNvCxnSpPr/>
            <p:nvPr/>
          </p:nvCxnSpPr>
          <p:spPr>
            <a:xfrm flipH="1" rot="10800000">
              <a:off x="6366325" y="2314325"/>
              <a:ext cx="1116900" cy="3414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9" name="Shape 359"/>
            <p:cNvCxnSpPr/>
            <p:nvPr/>
          </p:nvCxnSpPr>
          <p:spPr>
            <a:xfrm rot="10800000">
              <a:off x="883950" y="1805425"/>
              <a:ext cx="1927500" cy="7827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60" name="Shape 360"/>
            <p:cNvSpPr txBox="1"/>
            <p:nvPr/>
          </p:nvSpPr>
          <p:spPr>
            <a:xfrm>
              <a:off x="7527700" y="209055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CapSense Adapter</a:t>
              </a:r>
            </a:p>
          </p:txBody>
        </p:sp>
        <p:sp>
          <p:nvSpPr>
            <p:cNvPr id="361" name="Shape 361"/>
            <p:cNvSpPr txBox="1"/>
            <p:nvPr/>
          </p:nvSpPr>
          <p:spPr>
            <a:xfrm>
              <a:off x="0" y="1581375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Charging</a:t>
              </a:r>
            </a:p>
          </p:txBody>
        </p:sp>
      </p:grpSp>
      <p:grpSp>
        <p:nvGrpSpPr>
          <p:cNvPr id="362" name="Shape 362"/>
          <p:cNvGrpSpPr/>
          <p:nvPr/>
        </p:nvGrpSpPr>
        <p:grpSpPr>
          <a:xfrm>
            <a:off x="1083925" y="4341725"/>
            <a:ext cx="3499150" cy="654625"/>
            <a:chOff x="1083925" y="4314700"/>
            <a:chExt cx="3499150" cy="654625"/>
          </a:xfrm>
        </p:grpSpPr>
        <p:cxnSp>
          <p:nvCxnSpPr>
            <p:cNvPr id="363" name="Shape 363"/>
            <p:cNvCxnSpPr/>
            <p:nvPr/>
          </p:nvCxnSpPr>
          <p:spPr>
            <a:xfrm flipH="1">
              <a:off x="2155775" y="4314700"/>
              <a:ext cx="2427300" cy="463500"/>
            </a:xfrm>
            <a:prstGeom prst="bentConnector3">
              <a:avLst>
                <a:gd fmla="val 2275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64" name="Shape 364"/>
            <p:cNvSpPr txBox="1"/>
            <p:nvPr/>
          </p:nvSpPr>
          <p:spPr>
            <a:xfrm>
              <a:off x="1083925" y="4542125"/>
              <a:ext cx="1071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RGB Diode</a:t>
              </a:r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6201350" y="3459425"/>
            <a:ext cx="3770275" cy="614175"/>
            <a:chOff x="6160800" y="3554050"/>
            <a:chExt cx="3770275" cy="614175"/>
          </a:xfrm>
        </p:grpSpPr>
        <p:cxnSp>
          <p:nvCxnSpPr>
            <p:cNvPr id="366" name="Shape 366"/>
            <p:cNvCxnSpPr/>
            <p:nvPr/>
          </p:nvCxnSpPr>
          <p:spPr>
            <a:xfrm>
              <a:off x="6160800" y="3554050"/>
              <a:ext cx="1526100" cy="4131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67" name="Shape 367"/>
            <p:cNvSpPr txBox="1"/>
            <p:nvPr/>
          </p:nvSpPr>
          <p:spPr>
            <a:xfrm>
              <a:off x="7731175" y="3741025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Serial FLASH</a:t>
              </a:r>
            </a:p>
          </p:txBody>
        </p:sp>
      </p:grpSp>
      <p:grpSp>
        <p:nvGrpSpPr>
          <p:cNvPr id="368" name="Shape 368"/>
          <p:cNvGrpSpPr/>
          <p:nvPr/>
        </p:nvGrpSpPr>
        <p:grpSpPr>
          <a:xfrm>
            <a:off x="342975" y="816325"/>
            <a:ext cx="3447700" cy="3708475"/>
            <a:chOff x="342975" y="816325"/>
            <a:chExt cx="3447700" cy="3708475"/>
          </a:xfrm>
        </p:grpSpPr>
        <p:cxnSp>
          <p:nvCxnSpPr>
            <p:cNvPr id="369" name="Shape 369"/>
            <p:cNvCxnSpPr/>
            <p:nvPr/>
          </p:nvCxnSpPr>
          <p:spPr>
            <a:xfrm flipH="1">
              <a:off x="1430425" y="3688125"/>
              <a:ext cx="1506899" cy="324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0" name="Shape 370"/>
            <p:cNvCxnSpPr/>
            <p:nvPr/>
          </p:nvCxnSpPr>
          <p:spPr>
            <a:xfrm rot="10800000">
              <a:off x="2460500" y="979500"/>
              <a:ext cx="693000" cy="1845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71" name="Shape 371"/>
            <p:cNvSpPr txBox="1"/>
            <p:nvPr/>
          </p:nvSpPr>
          <p:spPr>
            <a:xfrm>
              <a:off x="342975" y="3795125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HTU21D(F)</a:t>
              </a:r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1590775" y="816325"/>
              <a:ext cx="21999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TSL2561</a:t>
              </a:r>
            </a:p>
          </p:txBody>
        </p:sp>
        <p:cxnSp>
          <p:nvCxnSpPr>
            <p:cNvPr id="373" name="Shape 373"/>
            <p:cNvCxnSpPr/>
            <p:nvPr/>
          </p:nvCxnSpPr>
          <p:spPr>
            <a:xfrm rot="10800000">
              <a:off x="1831125" y="4311200"/>
              <a:ext cx="15894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74" name="Shape 374"/>
            <p:cNvSpPr txBox="1"/>
            <p:nvPr/>
          </p:nvSpPr>
          <p:spPr>
            <a:xfrm>
              <a:off x="342975" y="4097600"/>
              <a:ext cx="13101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MPL3115A2</a:t>
              </a:r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3350625" y="980050"/>
            <a:ext cx="5793375" cy="2958900"/>
            <a:chOff x="3350575" y="1040075"/>
            <a:chExt cx="5793375" cy="2958900"/>
          </a:xfrm>
        </p:grpSpPr>
        <p:grpSp>
          <p:nvGrpSpPr>
            <p:cNvPr id="376" name="Shape 376"/>
            <p:cNvGrpSpPr/>
            <p:nvPr/>
          </p:nvGrpSpPr>
          <p:grpSpPr>
            <a:xfrm>
              <a:off x="3350575" y="1296850"/>
              <a:ext cx="3992775" cy="2657625"/>
              <a:chOff x="3350575" y="1296850"/>
              <a:chExt cx="3992775" cy="2657625"/>
            </a:xfrm>
          </p:grpSpPr>
          <p:sp>
            <p:nvSpPr>
              <p:cNvPr id="377" name="Shape 377"/>
              <p:cNvSpPr/>
              <p:nvPr/>
            </p:nvSpPr>
            <p:spPr>
              <a:xfrm>
                <a:off x="3350575" y="1602175"/>
                <a:ext cx="2479500" cy="2352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8" name="Shape 378"/>
              <p:cNvCxnSpPr/>
              <p:nvPr/>
            </p:nvCxnSpPr>
            <p:spPr>
              <a:xfrm flipH="1" rot="10800000">
                <a:off x="5830150" y="1296850"/>
                <a:ext cx="1513200" cy="7758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379" name="Shape 379"/>
            <p:cNvSpPr txBox="1"/>
            <p:nvPr/>
          </p:nvSpPr>
          <p:spPr>
            <a:xfrm>
              <a:off x="6357850" y="1040075"/>
              <a:ext cx="2786100" cy="29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SSD1351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OLED Screen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96 ⨉ 96 Resolution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Up to  262k colors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Parallel and SPI Interface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Vertical/Horizontal Scrolling </a:t>
              </a:r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6244700" y="3169650"/>
            <a:ext cx="2865625" cy="864925"/>
            <a:chOff x="6190625" y="3169650"/>
            <a:chExt cx="2865625" cy="864925"/>
          </a:xfrm>
        </p:grpSpPr>
        <p:sp>
          <p:nvSpPr>
            <p:cNvPr id="381" name="Shape 381"/>
            <p:cNvSpPr txBox="1"/>
            <p:nvPr/>
          </p:nvSpPr>
          <p:spPr>
            <a:xfrm>
              <a:off x="7217850" y="3656275"/>
              <a:ext cx="18384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CapSense Electrodes</a:t>
              </a:r>
            </a:p>
          </p:txBody>
        </p:sp>
        <p:cxnSp>
          <p:nvCxnSpPr>
            <p:cNvPr id="382" name="Shape 382"/>
            <p:cNvCxnSpPr/>
            <p:nvPr/>
          </p:nvCxnSpPr>
          <p:spPr>
            <a:xfrm>
              <a:off x="6190625" y="3169650"/>
              <a:ext cx="973200" cy="6894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pic>
        <p:nvPicPr>
          <p:cNvPr id="383" name="Shape 3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12" y="212050"/>
            <a:ext cx="7397174" cy="49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Teardown</a:t>
            </a:r>
          </a:p>
        </p:txBody>
      </p:sp>
      <p:grpSp>
        <p:nvGrpSpPr>
          <p:cNvPr id="390" name="Shape 390"/>
          <p:cNvGrpSpPr/>
          <p:nvPr/>
        </p:nvGrpSpPr>
        <p:grpSpPr>
          <a:xfrm>
            <a:off x="1125250" y="1708875"/>
            <a:ext cx="2199900" cy="764325"/>
            <a:chOff x="1125250" y="1708875"/>
            <a:chExt cx="2199900" cy="764325"/>
          </a:xfrm>
        </p:grpSpPr>
        <p:cxnSp>
          <p:nvCxnSpPr>
            <p:cNvPr id="391" name="Shape 391"/>
            <p:cNvCxnSpPr/>
            <p:nvPr/>
          </p:nvCxnSpPr>
          <p:spPr>
            <a:xfrm rot="10800000">
              <a:off x="1811875" y="1913700"/>
              <a:ext cx="1373400" cy="5595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92" name="Shape 392"/>
            <p:cNvSpPr txBox="1"/>
            <p:nvPr/>
          </p:nvSpPr>
          <p:spPr>
            <a:xfrm>
              <a:off x="1125250" y="1708875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KW40</a:t>
              </a:r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215650" y="3732050"/>
            <a:ext cx="3058650" cy="724800"/>
            <a:chOff x="215650" y="3732050"/>
            <a:chExt cx="3058650" cy="724800"/>
          </a:xfrm>
        </p:grpSpPr>
        <p:cxnSp>
          <p:nvCxnSpPr>
            <p:cNvPr id="394" name="Shape 394"/>
            <p:cNvCxnSpPr/>
            <p:nvPr/>
          </p:nvCxnSpPr>
          <p:spPr>
            <a:xfrm flipH="1">
              <a:off x="1659400" y="3732050"/>
              <a:ext cx="1614900" cy="5214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95" name="Shape 395"/>
            <p:cNvSpPr txBox="1"/>
            <p:nvPr/>
          </p:nvSpPr>
          <p:spPr>
            <a:xfrm>
              <a:off x="215650" y="402965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Haptic feedback</a:t>
              </a:r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4571300" y="212050"/>
            <a:ext cx="5155925" cy="1561800"/>
            <a:chOff x="4571300" y="212050"/>
            <a:chExt cx="5155925" cy="1561800"/>
          </a:xfrm>
        </p:grpSpPr>
        <p:cxnSp>
          <p:nvCxnSpPr>
            <p:cNvPr id="397" name="Shape 397"/>
            <p:cNvCxnSpPr/>
            <p:nvPr/>
          </p:nvCxnSpPr>
          <p:spPr>
            <a:xfrm flipH="1" rot="10800000">
              <a:off x="6275200" y="1239850"/>
              <a:ext cx="1220700" cy="534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98" name="Shape 398"/>
            <p:cNvCxnSpPr/>
            <p:nvPr/>
          </p:nvCxnSpPr>
          <p:spPr>
            <a:xfrm flipH="1" rot="10800000">
              <a:off x="4571300" y="426100"/>
              <a:ext cx="1843800" cy="8391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99" name="Shape 399"/>
            <p:cNvSpPr txBox="1"/>
            <p:nvPr/>
          </p:nvSpPr>
          <p:spPr>
            <a:xfrm>
              <a:off x="7527325" y="103475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USB port</a:t>
              </a:r>
            </a:p>
          </p:txBody>
        </p:sp>
        <p:sp>
          <p:nvSpPr>
            <p:cNvPr id="400" name="Shape 400"/>
            <p:cNvSpPr txBox="1"/>
            <p:nvPr/>
          </p:nvSpPr>
          <p:spPr>
            <a:xfrm>
              <a:off x="6415100" y="212050"/>
              <a:ext cx="25434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Docking station connector</a:t>
              </a:r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445200" y="4291550"/>
            <a:ext cx="4126100" cy="826500"/>
            <a:chOff x="445200" y="4291550"/>
            <a:chExt cx="4126100" cy="826500"/>
          </a:xfrm>
        </p:grpSpPr>
        <p:cxnSp>
          <p:nvCxnSpPr>
            <p:cNvPr id="402" name="Shape 402"/>
            <p:cNvCxnSpPr/>
            <p:nvPr/>
          </p:nvCxnSpPr>
          <p:spPr>
            <a:xfrm flipH="1">
              <a:off x="1672100" y="4291550"/>
              <a:ext cx="2899200" cy="6357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03" name="Shape 403"/>
            <p:cNvSpPr txBox="1"/>
            <p:nvPr/>
          </p:nvSpPr>
          <p:spPr>
            <a:xfrm>
              <a:off x="445200" y="469085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Reset button</a:t>
              </a:r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4584000" y="2456950"/>
            <a:ext cx="4793825" cy="2544150"/>
            <a:chOff x="4584000" y="2456950"/>
            <a:chExt cx="4793825" cy="2544150"/>
          </a:xfrm>
        </p:grpSpPr>
        <p:cxnSp>
          <p:nvCxnSpPr>
            <p:cNvPr id="405" name="Shape 405"/>
            <p:cNvCxnSpPr/>
            <p:nvPr/>
          </p:nvCxnSpPr>
          <p:spPr>
            <a:xfrm>
              <a:off x="4584000" y="2663950"/>
              <a:ext cx="2543400" cy="132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6" name="Shape 406"/>
            <p:cNvCxnSpPr/>
            <p:nvPr/>
          </p:nvCxnSpPr>
          <p:spPr>
            <a:xfrm>
              <a:off x="5499550" y="3503175"/>
              <a:ext cx="1644000" cy="5856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7" name="Shape 407"/>
            <p:cNvCxnSpPr/>
            <p:nvPr/>
          </p:nvCxnSpPr>
          <p:spPr>
            <a:xfrm>
              <a:off x="5092625" y="4456850"/>
              <a:ext cx="2085300" cy="3051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08" name="Shape 408"/>
            <p:cNvSpPr txBox="1"/>
            <p:nvPr/>
          </p:nvSpPr>
          <p:spPr>
            <a:xfrm>
              <a:off x="7127400" y="245695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MAX30101</a:t>
              </a:r>
            </a:p>
          </p:txBody>
        </p:sp>
        <p:sp>
          <p:nvSpPr>
            <p:cNvPr id="409" name="Shape 409"/>
            <p:cNvSpPr txBox="1"/>
            <p:nvPr/>
          </p:nvSpPr>
          <p:spPr>
            <a:xfrm>
              <a:off x="7127400" y="388085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FXAS21002</a:t>
              </a:r>
            </a:p>
          </p:txBody>
        </p:sp>
        <p:sp>
          <p:nvSpPr>
            <p:cNvPr id="410" name="Shape 410"/>
            <p:cNvSpPr txBox="1"/>
            <p:nvPr/>
          </p:nvSpPr>
          <p:spPr>
            <a:xfrm>
              <a:off x="7177925" y="4573900"/>
              <a:ext cx="2199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FXOS8700</a:t>
              </a:r>
            </a:p>
          </p:txBody>
        </p:sp>
      </p:grpSp>
      <p:grpSp>
        <p:nvGrpSpPr>
          <p:cNvPr id="411" name="Shape 411"/>
          <p:cNvGrpSpPr/>
          <p:nvPr/>
        </p:nvGrpSpPr>
        <p:grpSpPr>
          <a:xfrm>
            <a:off x="6383568" y="2772125"/>
            <a:ext cx="2698331" cy="934475"/>
            <a:chOff x="1810950" y="4158125"/>
            <a:chExt cx="2604315" cy="934475"/>
          </a:xfrm>
        </p:grpSpPr>
        <p:cxnSp>
          <p:nvCxnSpPr>
            <p:cNvPr id="412" name="Shape 412"/>
            <p:cNvCxnSpPr/>
            <p:nvPr/>
          </p:nvCxnSpPr>
          <p:spPr>
            <a:xfrm rot="10800000">
              <a:off x="1810950" y="4158125"/>
              <a:ext cx="1029600" cy="7374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13" name="Shape 413"/>
            <p:cNvSpPr txBox="1"/>
            <p:nvPr/>
          </p:nvSpPr>
          <p:spPr>
            <a:xfrm>
              <a:off x="2840565" y="4665400"/>
              <a:ext cx="15747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MC34671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52" y="1983996"/>
            <a:ext cx="2938950" cy="22960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19" name="Shape 419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Sensors</a:t>
            </a:r>
          </a:p>
        </p:txBody>
      </p:sp>
      <p:sp>
        <p:nvSpPr>
          <p:cNvPr id="420" name="Shape 420"/>
          <p:cNvSpPr/>
          <p:nvPr/>
        </p:nvSpPr>
        <p:spPr>
          <a:xfrm>
            <a:off x="3581300" y="668650"/>
            <a:ext cx="4671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acc</a:t>
            </a:r>
          </a:p>
        </p:txBody>
      </p:sp>
      <p:sp>
        <p:nvSpPr>
          <p:cNvPr id="421" name="Shape 421"/>
          <p:cNvSpPr/>
          <p:nvPr/>
        </p:nvSpPr>
        <p:spPr>
          <a:xfrm>
            <a:off x="4874687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gyro</a:t>
            </a:r>
          </a:p>
        </p:txBody>
      </p:sp>
      <p:sp>
        <p:nvSpPr>
          <p:cNvPr id="422" name="Shape 422"/>
          <p:cNvSpPr/>
          <p:nvPr/>
        </p:nvSpPr>
        <p:spPr>
          <a:xfrm>
            <a:off x="61681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hum</a:t>
            </a:r>
          </a:p>
        </p:txBody>
      </p:sp>
      <p:sp>
        <p:nvSpPr>
          <p:cNvPr id="423" name="Shape 423"/>
          <p:cNvSpPr/>
          <p:nvPr/>
        </p:nvSpPr>
        <p:spPr>
          <a:xfrm>
            <a:off x="6814800" y="668650"/>
            <a:ext cx="518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temp</a:t>
            </a:r>
          </a:p>
        </p:txBody>
      </p:sp>
      <p:sp>
        <p:nvSpPr>
          <p:cNvPr id="424" name="Shape 424"/>
          <p:cNvSpPr/>
          <p:nvPr/>
        </p:nvSpPr>
        <p:spPr>
          <a:xfrm>
            <a:off x="4228000" y="668650"/>
            <a:ext cx="4671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mag</a:t>
            </a:r>
          </a:p>
        </p:txBody>
      </p:sp>
      <p:sp>
        <p:nvSpPr>
          <p:cNvPr id="425" name="Shape 425"/>
          <p:cNvSpPr/>
          <p:nvPr/>
        </p:nvSpPr>
        <p:spPr>
          <a:xfrm>
            <a:off x="7512500" y="668637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lux</a:t>
            </a:r>
          </a:p>
        </p:txBody>
      </p:sp>
      <p:sp>
        <p:nvSpPr>
          <p:cNvPr id="426" name="Shape 426"/>
          <p:cNvSpPr/>
          <p:nvPr/>
        </p:nvSpPr>
        <p:spPr>
          <a:xfrm>
            <a:off x="55214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bar</a:t>
            </a:r>
          </a:p>
        </p:txBody>
      </p:sp>
      <p:sp>
        <p:nvSpPr>
          <p:cNvPr id="427" name="Shape 427"/>
          <p:cNvSpPr/>
          <p:nvPr/>
        </p:nvSpPr>
        <p:spPr>
          <a:xfrm>
            <a:off x="81592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HR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400" y="1074475"/>
            <a:ext cx="636649" cy="2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>
            <p:ph idx="4294967295" type="title"/>
          </p:nvPr>
        </p:nvSpPr>
        <p:spPr>
          <a:xfrm>
            <a:off x="130275" y="1319600"/>
            <a:ext cx="5197200" cy="359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FXOS8700CQ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6-Axis Sensor with Integrated Linear Accelerometer and Magnetometer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- ±2g/±4g/±8g dynamically selectable acceleration full-scale range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±1200 µT magnetic sensor full-scale range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- 14-bit / 16-bit ADC resolution for acceleration/magnetic measurements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Output data rates from 1.563 Hz up to 800 Hz per sensor and up to 400 Hz in hybrid mode (both sensors active)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Supports I2C/SPI interface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Low noise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Low power:  80 μA @ 25 Hz - 240  μA @ 100 Hz (both sensors active)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Embedded programmable acceleration/magnetic event functions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(example: double-tap detection)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Shape 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50" y="1984011"/>
            <a:ext cx="2938950" cy="229603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36" name="Shape 436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Sensors</a:t>
            </a:r>
          </a:p>
        </p:txBody>
      </p:sp>
      <p:sp>
        <p:nvSpPr>
          <p:cNvPr id="437" name="Shape 437"/>
          <p:cNvSpPr/>
          <p:nvPr/>
        </p:nvSpPr>
        <p:spPr>
          <a:xfrm>
            <a:off x="35813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acc</a:t>
            </a:r>
          </a:p>
        </p:txBody>
      </p:sp>
      <p:sp>
        <p:nvSpPr>
          <p:cNvPr id="438" name="Shape 438"/>
          <p:cNvSpPr/>
          <p:nvPr/>
        </p:nvSpPr>
        <p:spPr>
          <a:xfrm>
            <a:off x="4874687" y="668650"/>
            <a:ext cx="4671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gyro</a:t>
            </a:r>
          </a:p>
        </p:txBody>
      </p:sp>
      <p:sp>
        <p:nvSpPr>
          <p:cNvPr id="439" name="Shape 439"/>
          <p:cNvSpPr/>
          <p:nvPr/>
        </p:nvSpPr>
        <p:spPr>
          <a:xfrm>
            <a:off x="61681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hum</a:t>
            </a:r>
          </a:p>
        </p:txBody>
      </p:sp>
      <p:sp>
        <p:nvSpPr>
          <p:cNvPr id="440" name="Shape 440"/>
          <p:cNvSpPr/>
          <p:nvPr/>
        </p:nvSpPr>
        <p:spPr>
          <a:xfrm>
            <a:off x="6814800" y="668650"/>
            <a:ext cx="518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temp</a:t>
            </a:r>
          </a:p>
        </p:txBody>
      </p:sp>
      <p:sp>
        <p:nvSpPr>
          <p:cNvPr id="441" name="Shape 441"/>
          <p:cNvSpPr/>
          <p:nvPr/>
        </p:nvSpPr>
        <p:spPr>
          <a:xfrm>
            <a:off x="42280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mag</a:t>
            </a:r>
          </a:p>
        </p:txBody>
      </p:sp>
      <p:sp>
        <p:nvSpPr>
          <p:cNvPr id="442" name="Shape 442"/>
          <p:cNvSpPr/>
          <p:nvPr/>
        </p:nvSpPr>
        <p:spPr>
          <a:xfrm>
            <a:off x="7512500" y="668637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lux</a:t>
            </a:r>
          </a:p>
        </p:txBody>
      </p:sp>
      <p:sp>
        <p:nvSpPr>
          <p:cNvPr id="443" name="Shape 443"/>
          <p:cNvSpPr/>
          <p:nvPr/>
        </p:nvSpPr>
        <p:spPr>
          <a:xfrm>
            <a:off x="55214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bar</a:t>
            </a:r>
          </a:p>
        </p:txBody>
      </p:sp>
      <p:sp>
        <p:nvSpPr>
          <p:cNvPr id="444" name="Shape 444"/>
          <p:cNvSpPr/>
          <p:nvPr/>
        </p:nvSpPr>
        <p:spPr>
          <a:xfrm>
            <a:off x="81592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HR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925" y="1099925"/>
            <a:ext cx="636649" cy="2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>
            <p:ph idx="4294967295" type="title"/>
          </p:nvPr>
        </p:nvSpPr>
        <p:spPr>
          <a:xfrm>
            <a:off x="130275" y="1319600"/>
            <a:ext cx="5197200" cy="359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FXAS21002C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3-Axis Digital Angular Rate Gyroscope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- Full-scale range from ±250°/s to ±2000°/s  (optional boost function enables ranges up to ±4000°/s)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- 16-bit ADC resolution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Output data rates from 12.5 to 800 Hz (with programmable low-pass filter to further limit digital output data bandwidth)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Supports I2C/SPI interface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Low  noise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Low power standby mode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FIFO buffer: 192 bytes (32 X/Y/Z samples) with stop and circular operating modes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Rate Threshold interrupt function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Shape 4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26" y="1983960"/>
            <a:ext cx="2938998" cy="229608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53" name="Shape 453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Sensors</a:t>
            </a:r>
          </a:p>
        </p:txBody>
      </p:sp>
      <p:sp>
        <p:nvSpPr>
          <p:cNvPr id="454" name="Shape 454"/>
          <p:cNvSpPr/>
          <p:nvPr/>
        </p:nvSpPr>
        <p:spPr>
          <a:xfrm>
            <a:off x="35813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acc</a:t>
            </a:r>
          </a:p>
        </p:txBody>
      </p:sp>
      <p:sp>
        <p:nvSpPr>
          <p:cNvPr id="455" name="Shape 455"/>
          <p:cNvSpPr/>
          <p:nvPr/>
        </p:nvSpPr>
        <p:spPr>
          <a:xfrm>
            <a:off x="4874687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gyro</a:t>
            </a:r>
          </a:p>
        </p:txBody>
      </p:sp>
      <p:sp>
        <p:nvSpPr>
          <p:cNvPr id="456" name="Shape 456"/>
          <p:cNvSpPr/>
          <p:nvPr/>
        </p:nvSpPr>
        <p:spPr>
          <a:xfrm>
            <a:off x="61681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hum</a:t>
            </a:r>
          </a:p>
        </p:txBody>
      </p:sp>
      <p:sp>
        <p:nvSpPr>
          <p:cNvPr id="457" name="Shape 457"/>
          <p:cNvSpPr/>
          <p:nvPr/>
        </p:nvSpPr>
        <p:spPr>
          <a:xfrm>
            <a:off x="6814800" y="668650"/>
            <a:ext cx="518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temp</a:t>
            </a:r>
          </a:p>
        </p:txBody>
      </p:sp>
      <p:sp>
        <p:nvSpPr>
          <p:cNvPr id="458" name="Shape 458"/>
          <p:cNvSpPr/>
          <p:nvPr/>
        </p:nvSpPr>
        <p:spPr>
          <a:xfrm>
            <a:off x="42280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mag</a:t>
            </a:r>
          </a:p>
        </p:txBody>
      </p:sp>
      <p:sp>
        <p:nvSpPr>
          <p:cNvPr id="459" name="Shape 459"/>
          <p:cNvSpPr/>
          <p:nvPr/>
        </p:nvSpPr>
        <p:spPr>
          <a:xfrm>
            <a:off x="7512500" y="668637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lux</a:t>
            </a:r>
          </a:p>
        </p:txBody>
      </p:sp>
      <p:sp>
        <p:nvSpPr>
          <p:cNvPr id="460" name="Shape 460"/>
          <p:cNvSpPr/>
          <p:nvPr/>
        </p:nvSpPr>
        <p:spPr>
          <a:xfrm>
            <a:off x="5521400" y="668650"/>
            <a:ext cx="4671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bar</a:t>
            </a:r>
          </a:p>
        </p:txBody>
      </p:sp>
      <p:sp>
        <p:nvSpPr>
          <p:cNvPr id="461" name="Shape 461"/>
          <p:cNvSpPr/>
          <p:nvPr/>
        </p:nvSpPr>
        <p:spPr>
          <a:xfrm>
            <a:off x="81592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HR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625" y="1099925"/>
            <a:ext cx="636649" cy="2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>
            <p:ph idx="4294967295" type="title"/>
          </p:nvPr>
        </p:nvSpPr>
        <p:spPr>
          <a:xfrm>
            <a:off x="130275" y="1319600"/>
            <a:ext cx="5197200" cy="359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MPL3115A2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Precision Altimeter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- Full-scale range from ±250°/s to ±2000°/s  (optional boost function for up to ±4000°/s)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Resolution: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– Pressure: 20-bit measurement (Pascals)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– Altitude: 20-bit measurement (meters)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– Temperature: 12-bit measurement (degrees Celsius)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Data  acquisition rate from 1 second to 9 hours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Low  noise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Low power standby mode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Supports I2C interface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FIFO buffer: 32-Samples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Programmable Events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4" name="Shape 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51" y="1984000"/>
            <a:ext cx="2938950" cy="2296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0" name="Shape 470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Sensors</a:t>
            </a:r>
          </a:p>
        </p:txBody>
      </p:sp>
      <p:sp>
        <p:nvSpPr>
          <p:cNvPr id="471" name="Shape 471"/>
          <p:cNvSpPr/>
          <p:nvPr/>
        </p:nvSpPr>
        <p:spPr>
          <a:xfrm>
            <a:off x="35813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acc</a:t>
            </a:r>
          </a:p>
        </p:txBody>
      </p:sp>
      <p:sp>
        <p:nvSpPr>
          <p:cNvPr id="472" name="Shape 472"/>
          <p:cNvSpPr/>
          <p:nvPr/>
        </p:nvSpPr>
        <p:spPr>
          <a:xfrm>
            <a:off x="4874687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gyro</a:t>
            </a:r>
          </a:p>
        </p:txBody>
      </p:sp>
      <p:sp>
        <p:nvSpPr>
          <p:cNvPr id="473" name="Shape 473"/>
          <p:cNvSpPr/>
          <p:nvPr/>
        </p:nvSpPr>
        <p:spPr>
          <a:xfrm>
            <a:off x="6168100" y="668650"/>
            <a:ext cx="4671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hum</a:t>
            </a:r>
          </a:p>
        </p:txBody>
      </p:sp>
      <p:sp>
        <p:nvSpPr>
          <p:cNvPr id="474" name="Shape 474"/>
          <p:cNvSpPr/>
          <p:nvPr/>
        </p:nvSpPr>
        <p:spPr>
          <a:xfrm>
            <a:off x="6814800" y="668650"/>
            <a:ext cx="5181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temp</a:t>
            </a:r>
          </a:p>
        </p:txBody>
      </p:sp>
      <p:sp>
        <p:nvSpPr>
          <p:cNvPr id="475" name="Shape 475"/>
          <p:cNvSpPr/>
          <p:nvPr/>
        </p:nvSpPr>
        <p:spPr>
          <a:xfrm>
            <a:off x="42280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mag</a:t>
            </a:r>
          </a:p>
        </p:txBody>
      </p:sp>
      <p:sp>
        <p:nvSpPr>
          <p:cNvPr id="476" name="Shape 476"/>
          <p:cNvSpPr/>
          <p:nvPr/>
        </p:nvSpPr>
        <p:spPr>
          <a:xfrm>
            <a:off x="7512500" y="668637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lux</a:t>
            </a:r>
          </a:p>
        </p:txBody>
      </p:sp>
      <p:sp>
        <p:nvSpPr>
          <p:cNvPr id="477" name="Shape 477"/>
          <p:cNvSpPr/>
          <p:nvPr/>
        </p:nvSpPr>
        <p:spPr>
          <a:xfrm>
            <a:off x="55214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bar</a:t>
            </a:r>
          </a:p>
        </p:txBody>
      </p:sp>
      <p:sp>
        <p:nvSpPr>
          <p:cNvPr id="478" name="Shape 478"/>
          <p:cNvSpPr/>
          <p:nvPr/>
        </p:nvSpPr>
        <p:spPr>
          <a:xfrm>
            <a:off x="81592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HR</a:t>
            </a:r>
          </a:p>
        </p:txBody>
      </p:sp>
      <p:sp>
        <p:nvSpPr>
          <p:cNvPr id="479" name="Shape 479"/>
          <p:cNvSpPr txBox="1"/>
          <p:nvPr>
            <p:ph idx="4294967295" type="title"/>
          </p:nvPr>
        </p:nvSpPr>
        <p:spPr>
          <a:xfrm>
            <a:off x="130275" y="1319600"/>
            <a:ext cx="5197200" cy="359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HTU21D(F)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Digital Relative Humidity sensor with Temperature output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- Resolution from 8-bit/12-bit up to 12-bit/14-bit for relative humidity and temperature measurements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Fully calibrated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Low power consumption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Supports I2C interface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Response time from 3 ms for the smallest resolutions up to 16 ms for the biggest resolutions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Optional membrane (F) protects the sensor against dust, water and contamination by particles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30" y="1983973"/>
            <a:ext cx="2938950" cy="22960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86" name="Shape 486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Sensors</a:t>
            </a:r>
          </a:p>
        </p:txBody>
      </p:sp>
      <p:sp>
        <p:nvSpPr>
          <p:cNvPr id="487" name="Shape 487"/>
          <p:cNvSpPr/>
          <p:nvPr/>
        </p:nvSpPr>
        <p:spPr>
          <a:xfrm>
            <a:off x="4874687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gyro</a:t>
            </a:r>
          </a:p>
        </p:txBody>
      </p:sp>
      <p:sp>
        <p:nvSpPr>
          <p:cNvPr id="488" name="Shape 488"/>
          <p:cNvSpPr/>
          <p:nvPr/>
        </p:nvSpPr>
        <p:spPr>
          <a:xfrm>
            <a:off x="61681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hum</a:t>
            </a:r>
          </a:p>
        </p:txBody>
      </p:sp>
      <p:sp>
        <p:nvSpPr>
          <p:cNvPr id="489" name="Shape 489"/>
          <p:cNvSpPr/>
          <p:nvPr/>
        </p:nvSpPr>
        <p:spPr>
          <a:xfrm>
            <a:off x="6814800" y="668650"/>
            <a:ext cx="518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temp</a:t>
            </a:r>
          </a:p>
        </p:txBody>
      </p:sp>
      <p:sp>
        <p:nvSpPr>
          <p:cNvPr id="490" name="Shape 490"/>
          <p:cNvSpPr/>
          <p:nvPr/>
        </p:nvSpPr>
        <p:spPr>
          <a:xfrm>
            <a:off x="7512500" y="668637"/>
            <a:ext cx="4671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lux</a:t>
            </a:r>
          </a:p>
        </p:txBody>
      </p:sp>
      <p:sp>
        <p:nvSpPr>
          <p:cNvPr id="491" name="Shape 491"/>
          <p:cNvSpPr/>
          <p:nvPr/>
        </p:nvSpPr>
        <p:spPr>
          <a:xfrm>
            <a:off x="55214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bar</a:t>
            </a:r>
          </a:p>
        </p:txBody>
      </p:sp>
      <p:sp>
        <p:nvSpPr>
          <p:cNvPr id="492" name="Shape 492"/>
          <p:cNvSpPr/>
          <p:nvPr/>
        </p:nvSpPr>
        <p:spPr>
          <a:xfrm>
            <a:off x="81592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HR</a:t>
            </a:r>
          </a:p>
        </p:txBody>
      </p:sp>
      <p:sp>
        <p:nvSpPr>
          <p:cNvPr id="493" name="Shape 493"/>
          <p:cNvSpPr/>
          <p:nvPr/>
        </p:nvSpPr>
        <p:spPr>
          <a:xfrm>
            <a:off x="35813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acc</a:t>
            </a:r>
          </a:p>
        </p:txBody>
      </p:sp>
      <p:sp>
        <p:nvSpPr>
          <p:cNvPr id="494" name="Shape 494"/>
          <p:cNvSpPr/>
          <p:nvPr/>
        </p:nvSpPr>
        <p:spPr>
          <a:xfrm>
            <a:off x="42280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mag</a:t>
            </a:r>
          </a:p>
        </p:txBody>
      </p:sp>
      <p:sp>
        <p:nvSpPr>
          <p:cNvPr id="495" name="Shape 495"/>
          <p:cNvSpPr txBox="1"/>
          <p:nvPr>
            <p:ph idx="4294967295" type="title"/>
          </p:nvPr>
        </p:nvSpPr>
        <p:spPr>
          <a:xfrm>
            <a:off x="130275" y="1319600"/>
            <a:ext cx="5197200" cy="359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TSL2561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Light-to-digital Converter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- Approximates human eye response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Programmable analog gain and integration time supporting 1,000,000-to-1 dynamic range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Automatically rejects 50/60-Hz lighting ripple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- 16-bit Resolution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Supports I2C/SMBus interface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Low Active Power with Power Down Mode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Programmable Interrupt function with user-defined upper and lower threshold settings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" name="Shape 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25" y="1983975"/>
            <a:ext cx="2938950" cy="229604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02" name="Shape 502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Sensors</a:t>
            </a:r>
          </a:p>
        </p:txBody>
      </p:sp>
      <p:sp>
        <p:nvSpPr>
          <p:cNvPr id="503" name="Shape 503"/>
          <p:cNvSpPr/>
          <p:nvPr/>
        </p:nvSpPr>
        <p:spPr>
          <a:xfrm>
            <a:off x="4874687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gyro</a:t>
            </a:r>
          </a:p>
        </p:txBody>
      </p:sp>
      <p:sp>
        <p:nvSpPr>
          <p:cNvPr id="504" name="Shape 504"/>
          <p:cNvSpPr/>
          <p:nvPr/>
        </p:nvSpPr>
        <p:spPr>
          <a:xfrm>
            <a:off x="61681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hum</a:t>
            </a:r>
          </a:p>
        </p:txBody>
      </p:sp>
      <p:sp>
        <p:nvSpPr>
          <p:cNvPr id="505" name="Shape 505"/>
          <p:cNvSpPr/>
          <p:nvPr/>
        </p:nvSpPr>
        <p:spPr>
          <a:xfrm>
            <a:off x="6814800" y="668650"/>
            <a:ext cx="518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temp</a:t>
            </a:r>
          </a:p>
        </p:txBody>
      </p:sp>
      <p:sp>
        <p:nvSpPr>
          <p:cNvPr id="506" name="Shape 506"/>
          <p:cNvSpPr/>
          <p:nvPr/>
        </p:nvSpPr>
        <p:spPr>
          <a:xfrm>
            <a:off x="7512500" y="668637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lux</a:t>
            </a:r>
          </a:p>
        </p:txBody>
      </p:sp>
      <p:sp>
        <p:nvSpPr>
          <p:cNvPr id="507" name="Shape 507"/>
          <p:cNvSpPr/>
          <p:nvPr/>
        </p:nvSpPr>
        <p:spPr>
          <a:xfrm>
            <a:off x="5521400" y="668650"/>
            <a:ext cx="4671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bar</a:t>
            </a:r>
          </a:p>
        </p:txBody>
      </p:sp>
      <p:sp>
        <p:nvSpPr>
          <p:cNvPr id="508" name="Shape 508"/>
          <p:cNvSpPr/>
          <p:nvPr/>
        </p:nvSpPr>
        <p:spPr>
          <a:xfrm>
            <a:off x="35813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acc</a:t>
            </a:r>
          </a:p>
        </p:txBody>
      </p:sp>
      <p:sp>
        <p:nvSpPr>
          <p:cNvPr id="509" name="Shape 509"/>
          <p:cNvSpPr/>
          <p:nvPr/>
        </p:nvSpPr>
        <p:spPr>
          <a:xfrm>
            <a:off x="4228000" y="668650"/>
            <a:ext cx="4671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mag</a:t>
            </a:r>
          </a:p>
        </p:txBody>
      </p:sp>
      <p:sp>
        <p:nvSpPr>
          <p:cNvPr id="510" name="Shape 510"/>
          <p:cNvSpPr/>
          <p:nvPr/>
        </p:nvSpPr>
        <p:spPr>
          <a:xfrm>
            <a:off x="8159200" y="668650"/>
            <a:ext cx="4671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HR</a:t>
            </a:r>
          </a:p>
        </p:txBody>
      </p:sp>
      <p:sp>
        <p:nvSpPr>
          <p:cNvPr id="511" name="Shape 511"/>
          <p:cNvSpPr txBox="1"/>
          <p:nvPr>
            <p:ph idx="4294967295" type="title"/>
          </p:nvPr>
        </p:nvSpPr>
        <p:spPr>
          <a:xfrm>
            <a:off x="130275" y="1319600"/>
            <a:ext cx="5197200" cy="359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MAX30101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High-Sensitivity Pulse Oximeter and Heart-Rate Sensor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200">
                <a:latin typeface="Lato"/>
                <a:ea typeface="Lato"/>
                <a:cs typeface="Lato"/>
                <a:sym typeface="Lato"/>
              </a:rPr>
              <a:t>- Includes  internal  LEDs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Fast Data Output Capability from 50 Hz up to 3200 Hz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- 50Hz/60Hz  interference  and  slow-moving residual ambient noise rejection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- 18-bit Resolution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Supports I2C interface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Ultra-Low Power Operation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FIFO buffer (32 samples)</a:t>
            </a:r>
            <a:br>
              <a:rPr b="0" lang="en" sz="1200">
                <a:latin typeface="Lato"/>
                <a:ea typeface="Lato"/>
                <a:cs typeface="Lato"/>
                <a:sym typeface="Lato"/>
              </a:rPr>
            </a:br>
            <a:r>
              <a:rPr b="0" lang="en" sz="1200">
                <a:latin typeface="Lato"/>
                <a:ea typeface="Lato"/>
                <a:cs typeface="Lato"/>
                <a:sym typeface="Lato"/>
              </a:rPr>
              <a:t>- Robust Motion Artifact Resilience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" name="Shape 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IDE</a:t>
            </a:r>
          </a:p>
        </p:txBody>
      </p:sp>
      <p:sp>
        <p:nvSpPr>
          <p:cNvPr id="518" name="Shape 518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STACK</a:t>
            </a:r>
          </a:p>
        </p:txBody>
      </p:sp>
      <p:sp>
        <p:nvSpPr>
          <p:cNvPr id="519" name="Shape 519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24" y="1415377"/>
            <a:ext cx="5155474" cy="296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 rotWithShape="1">
          <a:blip r:embed="rId5">
            <a:alphaModFix/>
          </a:blip>
          <a:srcRect b="12495" l="0" r="0" t="12502"/>
          <a:stretch/>
        </p:blipFill>
        <p:spPr>
          <a:xfrm>
            <a:off x="-428050" y="1261124"/>
            <a:ext cx="4366147" cy="327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IDE</a:t>
            </a:r>
          </a:p>
        </p:txBody>
      </p:sp>
      <p:sp>
        <p:nvSpPr>
          <p:cNvPr id="528" name="Shape 528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STACK</a:t>
            </a:r>
          </a:p>
        </p:txBody>
      </p:sp>
      <p:pic>
        <p:nvPicPr>
          <p:cNvPr id="529" name="Shape 529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-428050" y="1261124"/>
            <a:ext cx="4366147" cy="32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600" y="1517500"/>
            <a:ext cx="5197199" cy="288422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3339600" y="1083212"/>
            <a:ext cx="5285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64646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000">
                <a:solidFill>
                  <a:srgbClr val="64646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ree Open-Source  Eclipse-based IDE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64646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utilizing GNU Compiler Collection (GCC) and GNU Debugger (GDB)</a:t>
            </a:r>
          </a:p>
        </p:txBody>
      </p:sp>
      <p:sp>
        <p:nvSpPr>
          <p:cNvPr id="532" name="Shape 532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533" name="Shape 5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idx="4294967295" type="title"/>
          </p:nvPr>
        </p:nvSpPr>
        <p:spPr>
          <a:xfrm>
            <a:off x="113500" y="212050"/>
            <a:ext cx="2069400" cy="113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Double tap to wake up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hape 538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-428075" y="1260637"/>
            <a:ext cx="4366147" cy="32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IDE</a:t>
            </a:r>
          </a:p>
        </p:txBody>
      </p:sp>
      <p:sp>
        <p:nvSpPr>
          <p:cNvPr id="540" name="Shape 540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STACK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325" y="1447964"/>
            <a:ext cx="5155475" cy="28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3339600" y="1083212"/>
            <a:ext cx="5285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64646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Free-of-charge Software Support for NXPs ARM Cortex-M based MCUs</a:t>
            </a:r>
          </a:p>
        </p:txBody>
      </p:sp>
      <p:sp>
        <p:nvSpPr>
          <p:cNvPr id="543" name="Shape 543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1138400"/>
            <a:ext cx="4758025" cy="28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IDE</a:t>
            </a:r>
          </a:p>
        </p:txBody>
      </p:sp>
      <p:sp>
        <p:nvSpPr>
          <p:cNvPr id="551" name="Shape 551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STACK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1929450" y="1086912"/>
            <a:ext cx="5285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64646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Kinetis SDK includes system startup, peripheral drivers, USB and connectivity stacks, middleware, and real-time operating system (RTOS) kernels. </a:t>
            </a:r>
          </a:p>
        </p:txBody>
      </p:sp>
      <p:sp>
        <p:nvSpPr>
          <p:cNvPr id="553" name="Shape 553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>
            <p:ph idx="4294967295" type="title"/>
          </p:nvPr>
        </p:nvSpPr>
        <p:spPr>
          <a:xfrm>
            <a:off x="2380775" y="1768500"/>
            <a:ext cx="1853700" cy="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</a:t>
            </a: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1138400"/>
            <a:ext cx="4758025" cy="28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2380775" y="1768500"/>
            <a:ext cx="1853700" cy="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6701175" y="1456525"/>
            <a:ext cx="24429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Kinetis SDK 1.2: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Clock manager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DMA controller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Pin configuration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ADC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UART TX &amp; RX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I2C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SPI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Power manager</a:t>
            </a:r>
          </a:p>
        </p:txBody>
      </p:sp>
      <p:sp>
        <p:nvSpPr>
          <p:cNvPr id="563" name="Shape 563"/>
          <p:cNvSpPr/>
          <p:nvPr/>
        </p:nvSpPr>
        <p:spPr>
          <a:xfrm>
            <a:off x="4857400" y="2625800"/>
            <a:ext cx="1360500" cy="25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 rot="10800000">
            <a:off x="6268775" y="2630150"/>
            <a:ext cx="5214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IDE</a:t>
            </a:r>
          </a:p>
        </p:txBody>
      </p:sp>
      <p:sp>
        <p:nvSpPr>
          <p:cNvPr id="566" name="Shape 566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STACK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7669200" y="751750"/>
            <a:ext cx="912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MK64</a:t>
            </a:r>
          </a:p>
        </p:txBody>
      </p:sp>
      <p:sp>
        <p:nvSpPr>
          <p:cNvPr id="568" name="Shape 568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569" name="Shape 5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1138400"/>
            <a:ext cx="4758025" cy="28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/>
        </p:nvSpPr>
        <p:spPr>
          <a:xfrm>
            <a:off x="6701175" y="1456525"/>
            <a:ext cx="24429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Kinetis SDK 1.2: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Clock manager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DMA controller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Pin configuration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ADC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UART TX &amp; RX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I2C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SPI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Power manager</a:t>
            </a:r>
          </a:p>
        </p:txBody>
      </p:sp>
      <p:sp>
        <p:nvSpPr>
          <p:cNvPr id="576" name="Shape 576"/>
          <p:cNvSpPr/>
          <p:nvPr/>
        </p:nvSpPr>
        <p:spPr>
          <a:xfrm>
            <a:off x="2899175" y="2676650"/>
            <a:ext cx="673800" cy="21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4857400" y="2625800"/>
            <a:ext cx="1360500" cy="25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/>
        </p:nvSpPr>
        <p:spPr>
          <a:xfrm rot="10800000">
            <a:off x="6268775" y="2630150"/>
            <a:ext cx="5214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>
            <p:ph idx="4294967295" type="title"/>
          </p:nvPr>
        </p:nvSpPr>
        <p:spPr>
          <a:xfrm>
            <a:off x="2380775" y="1768500"/>
            <a:ext cx="1853700" cy="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134575" y="2625800"/>
            <a:ext cx="1246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FreeRTOS V8.0.0</a:t>
            </a:r>
          </a:p>
        </p:txBody>
      </p:sp>
      <p:sp>
        <p:nvSpPr>
          <p:cNvPr id="581" name="Shape 581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IDE</a:t>
            </a:r>
          </a:p>
        </p:txBody>
      </p:sp>
      <p:sp>
        <p:nvSpPr>
          <p:cNvPr id="582" name="Shape 582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STACK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7669200" y="751750"/>
            <a:ext cx="912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MK64</a:t>
            </a:r>
          </a:p>
        </p:txBody>
      </p:sp>
      <p:sp>
        <p:nvSpPr>
          <p:cNvPr id="584" name="Shape 584"/>
          <p:cNvSpPr/>
          <p:nvPr/>
        </p:nvSpPr>
        <p:spPr>
          <a:xfrm rot="1978">
            <a:off x="2336842" y="2661958"/>
            <a:ext cx="5214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586" name="Shape 5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1138400"/>
            <a:ext cx="4758025" cy="28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IDE</a:t>
            </a:r>
          </a:p>
        </p:txBody>
      </p:sp>
      <p:sp>
        <p:nvSpPr>
          <p:cNvPr id="593" name="Shape 593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STACK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7669200" y="751750"/>
            <a:ext cx="912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KW40</a:t>
            </a:r>
          </a:p>
        </p:txBody>
      </p:sp>
      <p:sp>
        <p:nvSpPr>
          <p:cNvPr id="595" name="Shape 595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Shape 597"/>
          <p:cNvSpPr txBox="1"/>
          <p:nvPr>
            <p:ph idx="4294967295" type="title"/>
          </p:nvPr>
        </p:nvSpPr>
        <p:spPr>
          <a:xfrm>
            <a:off x="2380775" y="1768500"/>
            <a:ext cx="1853700" cy="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</a:t>
            </a: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1138400"/>
            <a:ext cx="4758025" cy="28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IDE</a:t>
            </a:r>
          </a:p>
        </p:txBody>
      </p:sp>
      <p:sp>
        <p:nvSpPr>
          <p:cNvPr id="604" name="Shape 604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STACK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7669200" y="751750"/>
            <a:ext cx="912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KW40</a:t>
            </a:r>
          </a:p>
        </p:txBody>
      </p:sp>
      <p:sp>
        <p:nvSpPr>
          <p:cNvPr id="606" name="Shape 606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/>
          <p:nvPr/>
        </p:nvSpPr>
        <p:spPr>
          <a:xfrm>
            <a:off x="4857400" y="2625800"/>
            <a:ext cx="1360500" cy="25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 rot="10800000">
            <a:off x="6268775" y="2630150"/>
            <a:ext cx="5214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 txBox="1"/>
          <p:nvPr/>
        </p:nvSpPr>
        <p:spPr>
          <a:xfrm>
            <a:off x="6701175" y="2531750"/>
            <a:ext cx="2442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Kinetis SDK 1.3:</a:t>
            </a:r>
          </a:p>
        </p:txBody>
      </p:sp>
      <p:sp>
        <p:nvSpPr>
          <p:cNvPr id="611" name="Shape 611"/>
          <p:cNvSpPr txBox="1"/>
          <p:nvPr>
            <p:ph idx="4294967295" type="title"/>
          </p:nvPr>
        </p:nvSpPr>
        <p:spPr>
          <a:xfrm>
            <a:off x="2380775" y="1768500"/>
            <a:ext cx="1853700" cy="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</a:t>
            </a: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1138400"/>
            <a:ext cx="4758025" cy="28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IDE</a:t>
            </a:r>
          </a:p>
        </p:txBody>
      </p:sp>
      <p:sp>
        <p:nvSpPr>
          <p:cNvPr id="618" name="Shape 618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STACK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7669200" y="751750"/>
            <a:ext cx="912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KW40</a:t>
            </a:r>
          </a:p>
        </p:txBody>
      </p:sp>
      <p:sp>
        <p:nvSpPr>
          <p:cNvPr id="620" name="Shape 620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/>
          <p:nvPr/>
        </p:nvSpPr>
        <p:spPr>
          <a:xfrm>
            <a:off x="4857400" y="2625800"/>
            <a:ext cx="1360500" cy="25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/>
          <p:nvPr/>
        </p:nvSpPr>
        <p:spPr>
          <a:xfrm rot="10800000">
            <a:off x="6268775" y="2630150"/>
            <a:ext cx="5214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6701175" y="2531750"/>
            <a:ext cx="2442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Kinetis SDK 1.3:</a:t>
            </a:r>
          </a:p>
        </p:txBody>
      </p:sp>
      <p:sp>
        <p:nvSpPr>
          <p:cNvPr id="625" name="Shape 625"/>
          <p:cNvSpPr/>
          <p:nvPr/>
        </p:nvSpPr>
        <p:spPr>
          <a:xfrm>
            <a:off x="2899175" y="2676650"/>
            <a:ext cx="673800" cy="21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 txBox="1"/>
          <p:nvPr/>
        </p:nvSpPr>
        <p:spPr>
          <a:xfrm>
            <a:off x="1134575" y="2625800"/>
            <a:ext cx="1246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FreeRTOS V8.2.0</a:t>
            </a:r>
          </a:p>
        </p:txBody>
      </p:sp>
      <p:sp>
        <p:nvSpPr>
          <p:cNvPr id="627" name="Shape 627"/>
          <p:cNvSpPr/>
          <p:nvPr/>
        </p:nvSpPr>
        <p:spPr>
          <a:xfrm rot="1978">
            <a:off x="2336842" y="2661958"/>
            <a:ext cx="5214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 txBox="1"/>
          <p:nvPr>
            <p:ph idx="4294967295" type="title"/>
          </p:nvPr>
        </p:nvSpPr>
        <p:spPr>
          <a:xfrm>
            <a:off x="2380775" y="1768500"/>
            <a:ext cx="1853700" cy="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</a:t>
            </a: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1138400"/>
            <a:ext cx="4758025" cy="28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/>
          <p:nvPr/>
        </p:nvSpPr>
        <p:spPr>
          <a:xfrm>
            <a:off x="6714150" y="440337"/>
            <a:ext cx="8229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IDE</a:t>
            </a:r>
          </a:p>
        </p:txBody>
      </p:sp>
      <p:sp>
        <p:nvSpPr>
          <p:cNvPr id="635" name="Shape 635"/>
          <p:cNvSpPr/>
          <p:nvPr/>
        </p:nvSpPr>
        <p:spPr>
          <a:xfrm>
            <a:off x="7713900" y="440337"/>
            <a:ext cx="8229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STACK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7669200" y="751750"/>
            <a:ext cx="912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KW40</a:t>
            </a:r>
          </a:p>
        </p:txBody>
      </p:sp>
      <p:sp>
        <p:nvSpPr>
          <p:cNvPr id="637" name="Shape 637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/>
          <p:nvPr/>
        </p:nvSpPr>
        <p:spPr>
          <a:xfrm>
            <a:off x="4857400" y="2625800"/>
            <a:ext cx="1360500" cy="25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/>
        </p:nvSpPr>
        <p:spPr>
          <a:xfrm rot="10800000">
            <a:off x="6268775" y="2630150"/>
            <a:ext cx="5214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 txBox="1"/>
          <p:nvPr/>
        </p:nvSpPr>
        <p:spPr>
          <a:xfrm>
            <a:off x="6701175" y="2531750"/>
            <a:ext cx="2442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Kinetis SDK 1.3:</a:t>
            </a:r>
          </a:p>
        </p:txBody>
      </p:sp>
      <p:sp>
        <p:nvSpPr>
          <p:cNvPr id="642" name="Shape 642"/>
          <p:cNvSpPr/>
          <p:nvPr/>
        </p:nvSpPr>
        <p:spPr>
          <a:xfrm>
            <a:off x="2899175" y="2676650"/>
            <a:ext cx="673800" cy="21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/>
        </p:nvSpPr>
        <p:spPr>
          <a:xfrm>
            <a:off x="1134575" y="2625800"/>
            <a:ext cx="1246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FreeRTOS V8.2.0</a:t>
            </a:r>
          </a:p>
        </p:txBody>
      </p:sp>
      <p:sp>
        <p:nvSpPr>
          <p:cNvPr id="644" name="Shape 644"/>
          <p:cNvSpPr/>
          <p:nvPr/>
        </p:nvSpPr>
        <p:spPr>
          <a:xfrm rot="1978">
            <a:off x="2336842" y="2661958"/>
            <a:ext cx="5214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 txBox="1"/>
          <p:nvPr/>
        </p:nvSpPr>
        <p:spPr>
          <a:xfrm>
            <a:off x="1316800" y="1013500"/>
            <a:ext cx="2670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KW40Z Connectivity Software</a:t>
            </a:r>
          </a:p>
        </p:txBody>
      </p:sp>
      <p:sp>
        <p:nvSpPr>
          <p:cNvPr id="646" name="Shape 646"/>
          <p:cNvSpPr/>
          <p:nvPr/>
        </p:nvSpPr>
        <p:spPr>
          <a:xfrm rot="3017713">
            <a:off x="3729202" y="1606850"/>
            <a:ext cx="917142" cy="2456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 txBox="1"/>
          <p:nvPr>
            <p:ph idx="4294967295" type="title"/>
          </p:nvPr>
        </p:nvSpPr>
        <p:spPr>
          <a:xfrm>
            <a:off x="2380775" y="1768500"/>
            <a:ext cx="1853700" cy="5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</a:t>
            </a: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 Structure</a:t>
            </a:r>
          </a:p>
        </p:txBody>
      </p:sp>
      <p:pic>
        <p:nvPicPr>
          <p:cNvPr id="653" name="Shape 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53" y="0"/>
            <a:ext cx="422694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 Structure</a:t>
            </a:r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53" y="0"/>
            <a:ext cx="42269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>
            <p:ph idx="4294967295" type="title"/>
          </p:nvPr>
        </p:nvSpPr>
        <p:spPr>
          <a:xfrm>
            <a:off x="130275" y="912425"/>
            <a:ext cx="5197200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Main components: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2" name="Shape 6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162300" y="268650"/>
            <a:ext cx="3408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Plug Micro USB cable if the battery is empty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idx="4294967295" type="title"/>
          </p:nvPr>
        </p:nvSpPr>
        <p:spPr>
          <a:xfrm>
            <a:off x="130275" y="912425"/>
            <a:ext cx="5197200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Main components: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Drivers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53" y="0"/>
            <a:ext cx="42269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 Structure</a:t>
            </a:r>
          </a:p>
        </p:txBody>
      </p:sp>
      <p:pic>
        <p:nvPicPr>
          <p:cNvPr id="670" name="Shape 6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idx="4294967295" type="title"/>
          </p:nvPr>
        </p:nvSpPr>
        <p:spPr>
          <a:xfrm>
            <a:off x="130275" y="912425"/>
            <a:ext cx="5197200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Main components: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Drivers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GUI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53" y="0"/>
            <a:ext cx="42269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Shape 677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 Structure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4294967295" type="title"/>
          </p:nvPr>
        </p:nvSpPr>
        <p:spPr>
          <a:xfrm>
            <a:off x="130275" y="912425"/>
            <a:ext cx="5197200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Main components: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Drivers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GUI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Communication interface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Notifications’ display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Clock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53" y="0"/>
            <a:ext cx="42269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 Structure</a:t>
            </a:r>
          </a:p>
        </p:txBody>
      </p:sp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idx="4294967295" type="title"/>
          </p:nvPr>
        </p:nvSpPr>
        <p:spPr>
          <a:xfrm>
            <a:off x="130275" y="912425"/>
            <a:ext cx="5197200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Main components: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Drivers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GUI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Communication interface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Notifications’ display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Clock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Sensor processing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53" y="0"/>
            <a:ext cx="42269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Firmware Structure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idx="4294967295" type="title"/>
          </p:nvPr>
        </p:nvSpPr>
        <p:spPr>
          <a:xfrm>
            <a:off x="130275" y="212050"/>
            <a:ext cx="6398699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Docking Station pack</a:t>
            </a:r>
          </a:p>
        </p:txBody>
      </p:sp>
      <p:pic>
        <p:nvPicPr>
          <p:cNvPr id="700" name="Shape 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000" y="971300"/>
            <a:ext cx="4572700" cy="304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 rotWithShape="1">
          <a:blip r:embed="rId4">
            <a:alphaModFix/>
          </a:blip>
          <a:srcRect b="0" l="0" r="20691" t="0"/>
          <a:stretch/>
        </p:blipFill>
        <p:spPr>
          <a:xfrm>
            <a:off x="800525" y="887475"/>
            <a:ext cx="3626601" cy="304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2025150" y="4012150"/>
            <a:ext cx="50937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When used together with its own Docking Station, Hexiwear's core functionality can be enhanced with hundreds of additional sensors, actuators and transceivers of all kinds.</a:t>
            </a: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Docking Station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Shape 711"/>
          <p:cNvGrpSpPr/>
          <p:nvPr/>
        </p:nvGrpSpPr>
        <p:grpSpPr>
          <a:xfrm>
            <a:off x="3007224" y="888774"/>
            <a:ext cx="4915825" cy="2819425"/>
            <a:chOff x="3007224" y="888774"/>
            <a:chExt cx="4915825" cy="2819425"/>
          </a:xfrm>
        </p:grpSpPr>
        <p:grpSp>
          <p:nvGrpSpPr>
            <p:cNvPr id="712" name="Shape 712"/>
            <p:cNvGrpSpPr/>
            <p:nvPr/>
          </p:nvGrpSpPr>
          <p:grpSpPr>
            <a:xfrm>
              <a:off x="3007224" y="888774"/>
              <a:ext cx="3758950" cy="2819425"/>
              <a:chOff x="3007224" y="888774"/>
              <a:chExt cx="3758950" cy="2819425"/>
            </a:xfrm>
          </p:grpSpPr>
          <p:sp>
            <p:nvSpPr>
              <p:cNvPr id="713" name="Shape 713"/>
              <p:cNvSpPr/>
              <p:nvPr/>
            </p:nvSpPr>
            <p:spPr>
              <a:xfrm rot="-987663">
                <a:off x="3171592" y="964737"/>
                <a:ext cx="718864" cy="1264974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Shape 714"/>
              <p:cNvSpPr/>
              <p:nvPr/>
            </p:nvSpPr>
            <p:spPr>
              <a:xfrm rot="3443129">
                <a:off x="5025235" y="1258790"/>
                <a:ext cx="735828" cy="1550968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Shape 715"/>
              <p:cNvSpPr/>
              <p:nvPr/>
            </p:nvSpPr>
            <p:spPr>
              <a:xfrm rot="5803481">
                <a:off x="5558298" y="2438541"/>
                <a:ext cx="676353" cy="1671717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6" name="Shape 716"/>
            <p:cNvSpPr txBox="1"/>
            <p:nvPr/>
          </p:nvSpPr>
          <p:spPr>
            <a:xfrm>
              <a:off x="6305750" y="1132075"/>
              <a:ext cx="1617300" cy="44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MikroBus Sockets</a:t>
              </a:r>
            </a:p>
          </p:txBody>
        </p:sp>
      </p:grpSp>
      <p:grpSp>
        <p:nvGrpSpPr>
          <p:cNvPr id="717" name="Shape 717"/>
          <p:cNvGrpSpPr/>
          <p:nvPr/>
        </p:nvGrpSpPr>
        <p:grpSpPr>
          <a:xfrm>
            <a:off x="4076770" y="888775"/>
            <a:ext cx="1930629" cy="1092618"/>
            <a:chOff x="4076770" y="888775"/>
            <a:chExt cx="1930629" cy="1092618"/>
          </a:xfrm>
        </p:grpSpPr>
        <p:sp>
          <p:nvSpPr>
            <p:cNvPr id="718" name="Shape 718"/>
            <p:cNvSpPr/>
            <p:nvPr/>
          </p:nvSpPr>
          <p:spPr>
            <a:xfrm rot="1136108">
              <a:off x="4153436" y="1335830"/>
              <a:ext cx="575967" cy="567527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 txBox="1"/>
            <p:nvPr/>
          </p:nvSpPr>
          <p:spPr>
            <a:xfrm>
              <a:off x="4390100" y="888775"/>
              <a:ext cx="1617300" cy="44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SD card slot</a:t>
              </a:r>
            </a:p>
          </p:txBody>
        </p:sp>
      </p:grpSp>
      <p:grpSp>
        <p:nvGrpSpPr>
          <p:cNvPr id="720" name="Shape 720"/>
          <p:cNvGrpSpPr/>
          <p:nvPr/>
        </p:nvGrpSpPr>
        <p:grpSpPr>
          <a:xfrm>
            <a:off x="3126700" y="2453175"/>
            <a:ext cx="1617374" cy="1443500"/>
            <a:chOff x="3126700" y="2453175"/>
            <a:chExt cx="1617374" cy="1443500"/>
          </a:xfrm>
        </p:grpSpPr>
        <p:grpSp>
          <p:nvGrpSpPr>
            <p:cNvPr id="721" name="Shape 721"/>
            <p:cNvGrpSpPr/>
            <p:nvPr/>
          </p:nvGrpSpPr>
          <p:grpSpPr>
            <a:xfrm>
              <a:off x="3126700" y="2453175"/>
              <a:ext cx="1617374" cy="1443500"/>
              <a:chOff x="3126700" y="2453175"/>
              <a:chExt cx="1617374" cy="1443500"/>
            </a:xfrm>
          </p:grpSpPr>
          <p:sp>
            <p:nvSpPr>
              <p:cNvPr id="722" name="Shape 722"/>
              <p:cNvSpPr/>
              <p:nvPr/>
            </p:nvSpPr>
            <p:spPr>
              <a:xfrm rot="-879461">
                <a:off x="3186874" y="3358275"/>
                <a:ext cx="275051" cy="511898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23" name="Shape 723"/>
              <p:cNvCxnSpPr/>
              <p:nvPr/>
            </p:nvCxnSpPr>
            <p:spPr>
              <a:xfrm rot="10800000">
                <a:off x="3798300" y="2453175"/>
                <a:ext cx="94500" cy="419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724" name="Shape 724"/>
              <p:cNvCxnSpPr/>
              <p:nvPr/>
            </p:nvCxnSpPr>
            <p:spPr>
              <a:xfrm flipH="1" rot="10800000">
                <a:off x="4136100" y="2575050"/>
                <a:ext cx="351300" cy="351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725" name="Shape 725"/>
              <p:cNvCxnSpPr/>
              <p:nvPr/>
            </p:nvCxnSpPr>
            <p:spPr>
              <a:xfrm flipH="1" rot="10800000">
                <a:off x="4284775" y="3142625"/>
                <a:ext cx="459300" cy="13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</p:grpSp>
        <p:sp>
          <p:nvSpPr>
            <p:cNvPr id="726" name="Shape 726"/>
            <p:cNvSpPr txBox="1"/>
            <p:nvPr/>
          </p:nvSpPr>
          <p:spPr>
            <a:xfrm rot="-794906">
              <a:off x="3627684" y="3085518"/>
              <a:ext cx="497439" cy="449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I/O</a:t>
              </a:r>
            </a:p>
          </p:txBody>
        </p:sp>
      </p:grpSp>
      <p:grpSp>
        <p:nvGrpSpPr>
          <p:cNvPr id="727" name="Shape 727"/>
          <p:cNvGrpSpPr/>
          <p:nvPr/>
        </p:nvGrpSpPr>
        <p:grpSpPr>
          <a:xfrm>
            <a:off x="3549499" y="3434050"/>
            <a:ext cx="2090639" cy="1191541"/>
            <a:chOff x="3549499" y="3434050"/>
            <a:chExt cx="2090639" cy="1191541"/>
          </a:xfrm>
        </p:grpSpPr>
        <p:sp>
          <p:nvSpPr>
            <p:cNvPr id="728" name="Shape 728"/>
            <p:cNvSpPr/>
            <p:nvPr/>
          </p:nvSpPr>
          <p:spPr>
            <a:xfrm rot="-760979">
              <a:off x="3577963" y="3571215"/>
              <a:ext cx="1293973" cy="40576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 txBox="1"/>
            <p:nvPr/>
          </p:nvSpPr>
          <p:spPr>
            <a:xfrm rot="-767775">
              <a:off x="3993156" y="4002604"/>
              <a:ext cx="1617266" cy="449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Control</a:t>
              </a:r>
            </a:p>
          </p:txBody>
        </p:sp>
      </p:grpSp>
      <p:grpSp>
        <p:nvGrpSpPr>
          <p:cNvPr id="730" name="Shape 730"/>
          <p:cNvGrpSpPr/>
          <p:nvPr/>
        </p:nvGrpSpPr>
        <p:grpSpPr>
          <a:xfrm>
            <a:off x="1916575" y="2651462"/>
            <a:ext cx="1373399" cy="680238"/>
            <a:chOff x="1916575" y="2651462"/>
            <a:chExt cx="1373399" cy="680238"/>
          </a:xfrm>
        </p:grpSpPr>
        <p:sp>
          <p:nvSpPr>
            <p:cNvPr id="731" name="Shape 731"/>
            <p:cNvSpPr/>
            <p:nvPr/>
          </p:nvSpPr>
          <p:spPr>
            <a:xfrm rot="-742623">
              <a:off x="2988279" y="3064505"/>
              <a:ext cx="221139" cy="24638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 txBox="1"/>
            <p:nvPr/>
          </p:nvSpPr>
          <p:spPr>
            <a:xfrm rot="-614431">
              <a:off x="1946004" y="2764741"/>
              <a:ext cx="1314540" cy="449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Programmer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Shape 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0"/>
            <a:ext cx="7715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Docking Station</a:t>
            </a:r>
          </a:p>
        </p:txBody>
      </p:sp>
      <p:grpSp>
        <p:nvGrpSpPr>
          <p:cNvPr id="739" name="Shape 739"/>
          <p:cNvGrpSpPr/>
          <p:nvPr/>
        </p:nvGrpSpPr>
        <p:grpSpPr>
          <a:xfrm>
            <a:off x="5717549" y="2528386"/>
            <a:ext cx="1444512" cy="2254966"/>
            <a:chOff x="5717500" y="2629000"/>
            <a:chExt cx="1444512" cy="2154151"/>
          </a:xfrm>
        </p:grpSpPr>
        <p:sp>
          <p:nvSpPr>
            <p:cNvPr id="740" name="Shape 740"/>
            <p:cNvSpPr txBox="1"/>
            <p:nvPr/>
          </p:nvSpPr>
          <p:spPr>
            <a:xfrm>
              <a:off x="5717500" y="2629000"/>
              <a:ext cx="10341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OpenSDA</a:t>
              </a:r>
            </a:p>
          </p:txBody>
        </p:sp>
        <p:sp>
          <p:nvSpPr>
            <p:cNvPr id="741" name="Shape 741"/>
            <p:cNvSpPr/>
            <p:nvPr/>
          </p:nvSpPr>
          <p:spPr>
            <a:xfrm rot="-2142">
              <a:off x="5717512" y="2980001"/>
              <a:ext cx="1444500" cy="18027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Resources</a:t>
            </a:r>
          </a:p>
        </p:txBody>
      </p:sp>
      <p:pic>
        <p:nvPicPr>
          <p:cNvPr id="758" name="Shape 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37" y="1007149"/>
            <a:ext cx="1155875" cy="11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Shape 759"/>
          <p:cNvSpPr txBox="1"/>
          <p:nvPr>
            <p:ph idx="4294967295" type="title"/>
          </p:nvPr>
        </p:nvSpPr>
        <p:spPr>
          <a:xfrm>
            <a:off x="3541350" y="1301275"/>
            <a:ext cx="4398600" cy="104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Public Repository @ Github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https://github.com/MikroElektronika/HEXIWEAR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7499" y="2316562"/>
            <a:ext cx="2101924" cy="2379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Shape 761"/>
          <p:cNvCxnSpPr/>
          <p:nvPr/>
        </p:nvCxnSpPr>
        <p:spPr>
          <a:xfrm>
            <a:off x="5454000" y="3804950"/>
            <a:ext cx="12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2" name="Shape 762"/>
          <p:cNvSpPr txBox="1"/>
          <p:nvPr/>
        </p:nvSpPr>
        <p:spPr>
          <a:xfrm>
            <a:off x="3331375" y="3631925"/>
            <a:ext cx="2169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PCB project, Layouts, Schematics</a:t>
            </a:r>
          </a:p>
        </p:txBody>
      </p:sp>
      <p:cxnSp>
        <p:nvCxnSpPr>
          <p:cNvPr id="763" name="Shape 763"/>
          <p:cNvCxnSpPr/>
          <p:nvPr/>
        </p:nvCxnSpPr>
        <p:spPr>
          <a:xfrm>
            <a:off x="5454000" y="4048275"/>
            <a:ext cx="12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4" name="Shape 764"/>
          <p:cNvSpPr txBox="1"/>
          <p:nvPr/>
        </p:nvSpPr>
        <p:spPr>
          <a:xfrm>
            <a:off x="3331375" y="3875275"/>
            <a:ext cx="2169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MK64 &amp; KW40 Firmware</a:t>
            </a:r>
          </a:p>
        </p:txBody>
      </p:sp>
      <p:cxnSp>
        <p:nvCxnSpPr>
          <p:cNvPr id="765" name="Shape 765"/>
          <p:cNvCxnSpPr/>
          <p:nvPr/>
        </p:nvCxnSpPr>
        <p:spPr>
          <a:xfrm>
            <a:off x="5454000" y="4306475"/>
            <a:ext cx="124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6" name="Shape 766"/>
          <p:cNvSpPr txBox="1"/>
          <p:nvPr/>
        </p:nvSpPr>
        <p:spPr>
          <a:xfrm>
            <a:off x="3331375" y="4133475"/>
            <a:ext cx="2169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How-to &amp; General Documentation</a:t>
            </a:r>
          </a:p>
        </p:txBody>
      </p:sp>
      <p:pic>
        <p:nvPicPr>
          <p:cNvPr id="767" name="Shape 767"/>
          <p:cNvPicPr preferRelativeResize="0"/>
          <p:nvPr/>
        </p:nvPicPr>
        <p:blipFill rotWithShape="1">
          <a:blip r:embed="rId6">
            <a:alphaModFix/>
          </a:blip>
          <a:srcRect b="12495" l="0" r="25267" t="12502"/>
          <a:stretch/>
        </p:blipFill>
        <p:spPr>
          <a:xfrm>
            <a:off x="0" y="934425"/>
            <a:ext cx="3262950" cy="32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HEXIWEAR Resources</a:t>
            </a:r>
          </a:p>
        </p:txBody>
      </p:sp>
      <p:pic>
        <p:nvPicPr>
          <p:cNvPr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37" y="549949"/>
            <a:ext cx="1155875" cy="11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>
            <p:ph idx="4294967295" type="title"/>
          </p:nvPr>
        </p:nvSpPr>
        <p:spPr>
          <a:xfrm>
            <a:off x="3541350" y="844075"/>
            <a:ext cx="4398600" cy="104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Public Repository @ Github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https://github.com/MikroElektronika/HEXIWEAR</a:t>
            </a:r>
          </a:p>
        </p:txBody>
      </p:sp>
      <p:sp>
        <p:nvSpPr>
          <p:cNvPr id="776" name="Shape 776"/>
          <p:cNvSpPr txBox="1"/>
          <p:nvPr>
            <p:ph idx="4294967295" type="title"/>
          </p:nvPr>
        </p:nvSpPr>
        <p:spPr>
          <a:xfrm>
            <a:off x="3541350" y="2449000"/>
            <a:ext cx="4398600" cy="104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Resource Collection Tool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http://download.mikroe.com/setups/additional-software/resource-collection/resource-collection-tool-setup-v100.zip</a:t>
            </a:r>
          </a:p>
        </p:txBody>
      </p:sp>
      <p:pic>
        <p:nvPicPr>
          <p:cNvPr id="777" name="Shape 7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2324" y="2448999"/>
            <a:ext cx="854425" cy="8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>
            <p:ph idx="4294967295" type="title"/>
          </p:nvPr>
        </p:nvSpPr>
        <p:spPr>
          <a:xfrm>
            <a:off x="3541350" y="3561875"/>
            <a:ext cx="4398600" cy="104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Google Play &amp; App Store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https://itunes.apple.com/us/app/hexiwear/id1080657183?mt=8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https://play.google.com/store/apps/details?id=com.wolkabout.hexiwear</a:t>
            </a:r>
          </a:p>
        </p:txBody>
      </p:sp>
      <p:grpSp>
        <p:nvGrpSpPr>
          <p:cNvPr id="779" name="Shape 779"/>
          <p:cNvGrpSpPr/>
          <p:nvPr/>
        </p:nvGrpSpPr>
        <p:grpSpPr>
          <a:xfrm>
            <a:off x="7584163" y="3337124"/>
            <a:ext cx="1270761" cy="1340924"/>
            <a:chOff x="7584163" y="3159724"/>
            <a:chExt cx="1270761" cy="1340924"/>
          </a:xfrm>
        </p:grpSpPr>
        <p:pic>
          <p:nvPicPr>
            <p:cNvPr id="780" name="Shape 78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84163" y="3159724"/>
              <a:ext cx="1203036" cy="85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Shape 78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00499" y="3646224"/>
              <a:ext cx="854424" cy="85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Shape 782"/>
          <p:cNvSpPr txBox="1"/>
          <p:nvPr>
            <p:ph idx="4294967295" type="title"/>
          </p:nvPr>
        </p:nvSpPr>
        <p:spPr>
          <a:xfrm>
            <a:off x="3541350" y="1705825"/>
            <a:ext cx="4398600" cy="104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User’s Guide @ mikroe wiki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1"/>
              </a:rPr>
              <a:t>docs.mikroe.com/Hexiwear</a:t>
            </a:r>
          </a:p>
        </p:txBody>
      </p:sp>
      <p:pic>
        <p:nvPicPr>
          <p:cNvPr id="783" name="Shape 7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92325" y="1594575"/>
            <a:ext cx="854424" cy="8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Shape 784"/>
          <p:cNvPicPr preferRelativeResize="0"/>
          <p:nvPr/>
        </p:nvPicPr>
        <p:blipFill rotWithShape="1">
          <a:blip r:embed="rId13">
            <a:alphaModFix/>
          </a:blip>
          <a:srcRect b="12495" l="0" r="22063" t="12502"/>
          <a:stretch/>
        </p:blipFill>
        <p:spPr>
          <a:xfrm>
            <a:off x="0" y="934425"/>
            <a:ext cx="3402874" cy="32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370600" y="0"/>
            <a:ext cx="2830200" cy="159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single charge lasts for days</a:t>
            </a: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Exercise: Flashlight LED Tweaks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791" name="Shape 7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2774" y="4781250"/>
            <a:ext cx="1811100" cy="36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2" name="Shape 792"/>
          <p:cNvGrpSpPr/>
          <p:nvPr/>
        </p:nvGrpSpPr>
        <p:grpSpPr>
          <a:xfrm>
            <a:off x="4683050" y="871975"/>
            <a:ext cx="3797715" cy="2020850"/>
            <a:chOff x="4683050" y="871975"/>
            <a:chExt cx="3797715" cy="2020850"/>
          </a:xfrm>
        </p:grpSpPr>
        <p:pic>
          <p:nvPicPr>
            <p:cNvPr id="793" name="Shape 7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3050" y="871975"/>
              <a:ext cx="3797715" cy="2020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Shape 794"/>
            <p:cNvSpPr/>
            <p:nvPr/>
          </p:nvSpPr>
          <p:spPr>
            <a:xfrm rot="5400000">
              <a:off x="6144775" y="1157975"/>
              <a:ext cx="572100" cy="28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Shape 795"/>
          <p:cNvGrpSpPr/>
          <p:nvPr/>
        </p:nvGrpSpPr>
        <p:grpSpPr>
          <a:xfrm>
            <a:off x="670674" y="871975"/>
            <a:ext cx="3645549" cy="2020849"/>
            <a:chOff x="670674" y="871975"/>
            <a:chExt cx="3645549" cy="2020849"/>
          </a:xfrm>
        </p:grpSpPr>
        <p:pic>
          <p:nvPicPr>
            <p:cNvPr id="796" name="Shape 7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674" y="871975"/>
              <a:ext cx="3645549" cy="202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Shape 797"/>
            <p:cNvSpPr/>
            <p:nvPr/>
          </p:nvSpPr>
          <p:spPr>
            <a:xfrm>
              <a:off x="823075" y="1925141"/>
              <a:ext cx="572100" cy="28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670675" y="3039121"/>
            <a:ext cx="4094150" cy="1894821"/>
            <a:chOff x="670675" y="3039121"/>
            <a:chExt cx="4094150" cy="1894821"/>
          </a:xfrm>
        </p:grpSpPr>
        <p:pic>
          <p:nvPicPr>
            <p:cNvPr id="799" name="Shape 7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675" y="3039121"/>
              <a:ext cx="3645550" cy="18948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Shape 800"/>
            <p:cNvSpPr/>
            <p:nvPr/>
          </p:nvSpPr>
          <p:spPr>
            <a:xfrm rot="10800000">
              <a:off x="4192725" y="3554700"/>
              <a:ext cx="572100" cy="28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Shape 801"/>
          <p:cNvGrpSpPr/>
          <p:nvPr/>
        </p:nvGrpSpPr>
        <p:grpSpPr>
          <a:xfrm>
            <a:off x="4683047" y="3331858"/>
            <a:ext cx="3797725" cy="1726238"/>
            <a:chOff x="4683047" y="3331858"/>
            <a:chExt cx="3797725" cy="1726238"/>
          </a:xfrm>
        </p:grpSpPr>
        <p:pic>
          <p:nvPicPr>
            <p:cNvPr id="802" name="Shape 80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83047" y="3331858"/>
              <a:ext cx="3797725" cy="1726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" name="Shape 803"/>
            <p:cNvSpPr/>
            <p:nvPr/>
          </p:nvSpPr>
          <p:spPr>
            <a:xfrm rot="5400000">
              <a:off x="7034500" y="4412800"/>
              <a:ext cx="572100" cy="28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53" y="0"/>
            <a:ext cx="42269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>
            <p:ph idx="4294967295" type="title"/>
          </p:nvPr>
        </p:nvSpPr>
        <p:spPr>
          <a:xfrm>
            <a:off x="130275" y="212050"/>
            <a:ext cx="5190000" cy="76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Exercise: Flashlight LED Tweaks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Raleway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810" name="Shape 8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/>
          <p:nvPr/>
        </p:nvSpPr>
        <p:spPr>
          <a:xfrm>
            <a:off x="4917050" y="2902150"/>
            <a:ext cx="572100" cy="28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Exercise: Flashlight LED Tweaks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950" y="21145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50" y="724799"/>
            <a:ext cx="5848350" cy="44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0" y="724799"/>
            <a:ext cx="5848350" cy="44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Exercise: Flashlight LED Tweaks</a:t>
            </a:r>
          </a:p>
        </p:txBody>
      </p:sp>
      <p:sp>
        <p:nvSpPr>
          <p:cNvPr id="826" name="Shape 826"/>
          <p:cNvSpPr/>
          <p:nvPr/>
        </p:nvSpPr>
        <p:spPr>
          <a:xfrm rot="10800000">
            <a:off x="2887875" y="3421025"/>
            <a:ext cx="14346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7" name="Shape 827"/>
          <p:cNvSpPr/>
          <p:nvPr/>
        </p:nvSpPr>
        <p:spPr>
          <a:xfrm rot="10800000">
            <a:off x="2887875" y="2294500"/>
            <a:ext cx="14346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50" y="21145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Shape 8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7" y="724799"/>
            <a:ext cx="5324475" cy="44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Shape 835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Exercise: Flashlight LED Tweaks</a:t>
            </a:r>
          </a:p>
        </p:txBody>
      </p:sp>
      <p:pic>
        <p:nvPicPr>
          <p:cNvPr id="836" name="Shape 8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50" y="21145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Shape 8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Shape 838"/>
          <p:cNvSpPr/>
          <p:nvPr/>
        </p:nvSpPr>
        <p:spPr>
          <a:xfrm rot="10800000">
            <a:off x="2887875" y="3421025"/>
            <a:ext cx="14346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/>
        </p:nvSpPr>
        <p:spPr>
          <a:xfrm rot="10800000">
            <a:off x="2887875" y="2294500"/>
            <a:ext cx="14346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0" y="724799"/>
            <a:ext cx="5848350" cy="44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>
            <p:ph idx="4294967295" type="title"/>
          </p:nvPr>
        </p:nvSpPr>
        <p:spPr>
          <a:xfrm>
            <a:off x="130275" y="212050"/>
            <a:ext cx="71871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Exercise: Change Haptic Feedback Duration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46" name="Shape 846"/>
          <p:cNvSpPr/>
          <p:nvPr/>
        </p:nvSpPr>
        <p:spPr>
          <a:xfrm rot="10800000">
            <a:off x="2036800" y="4558450"/>
            <a:ext cx="14346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7" name="Shape 8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50" y="21145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Shape 849"/>
          <p:cNvGrpSpPr/>
          <p:nvPr/>
        </p:nvGrpSpPr>
        <p:grpSpPr>
          <a:xfrm>
            <a:off x="1990100" y="1095362"/>
            <a:ext cx="7092900" cy="3880912"/>
            <a:chOff x="1990100" y="1095362"/>
            <a:chExt cx="7092900" cy="3880912"/>
          </a:xfrm>
        </p:grpSpPr>
        <p:pic>
          <p:nvPicPr>
            <p:cNvPr id="850" name="Shape 8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84562" y="2461762"/>
              <a:ext cx="3857625" cy="2371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1" name="Shape 851"/>
            <p:cNvCxnSpPr/>
            <p:nvPr/>
          </p:nvCxnSpPr>
          <p:spPr>
            <a:xfrm flipH="1">
              <a:off x="1990100" y="2414575"/>
              <a:ext cx="2919300" cy="215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52" name="Shape 852"/>
            <p:cNvCxnSpPr/>
            <p:nvPr/>
          </p:nvCxnSpPr>
          <p:spPr>
            <a:xfrm rot="10800000">
              <a:off x="2002600" y="4819375"/>
              <a:ext cx="2900100" cy="156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853" name="Shape 853"/>
            <p:cNvSpPr/>
            <p:nvPr/>
          </p:nvSpPr>
          <p:spPr>
            <a:xfrm>
              <a:off x="4909400" y="2407875"/>
              <a:ext cx="4173600" cy="25551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854" name="Shape 8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6350" y="1095362"/>
              <a:ext cx="1714500" cy="101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Shape 855"/>
            <p:cNvSpPr/>
            <p:nvPr/>
          </p:nvSpPr>
          <p:spPr>
            <a:xfrm rot="10800000">
              <a:off x="6594925" y="2889475"/>
              <a:ext cx="1434600" cy="254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Shape 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800" y="980050"/>
            <a:ext cx="3690400" cy="36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 txBox="1"/>
          <p:nvPr>
            <p:ph idx="4294967295" type="title"/>
          </p:nvPr>
        </p:nvSpPr>
        <p:spPr>
          <a:xfrm>
            <a:off x="130275" y="212050"/>
            <a:ext cx="8548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Exercise: Add a new screen to HEXIWEAR menu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862" name="Shape 8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Shape 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53" y="0"/>
            <a:ext cx="42269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Shape 868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Shape 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053" y="0"/>
            <a:ext cx="42269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/>
          <p:nvPr/>
        </p:nvSpPr>
        <p:spPr>
          <a:xfrm rot="-3014">
            <a:off x="4606815" y="4336628"/>
            <a:ext cx="6843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6" name="Shape 876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3274275" y="4293125"/>
            <a:ext cx="147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New folder here</a:t>
            </a:r>
          </a:p>
        </p:txBody>
      </p:sp>
      <p:pic>
        <p:nvPicPr>
          <p:cNvPr id="878" name="Shape 8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Shape 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00" y="785112"/>
            <a:ext cx="23907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Shape 884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Usual file structure</a:t>
            </a:r>
          </a:p>
        </p:txBody>
      </p:sp>
      <p:pic>
        <p:nvPicPr>
          <p:cNvPr id="885" name="Shape 8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4325" y="944412"/>
            <a:ext cx="6377400" cy="358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591175" y="1314250"/>
            <a:ext cx="522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Ambient light sensor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Capacitive buttons surrounding the central OLED display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RGB LED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Micro USB Port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Hexiwear Docking Station connector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Optical heart rate sensor LED and photodiode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AutoNum type="arabicPeriod"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Reset button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Shape 172"/>
          <p:cNvSpPr txBox="1"/>
          <p:nvPr>
            <p:ph idx="4294967295" type="title"/>
          </p:nvPr>
        </p:nvSpPr>
        <p:spPr>
          <a:xfrm>
            <a:off x="2064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What you see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00" y="785112"/>
            <a:ext cx="23907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Usual file structure</a:t>
            </a:r>
          </a:p>
        </p:txBody>
      </p:sp>
      <p:pic>
        <p:nvPicPr>
          <p:cNvPr id="892" name="Shape 8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412" y="3150350"/>
            <a:ext cx="227647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/>
          <p:nvPr/>
        </p:nvSpPr>
        <p:spPr>
          <a:xfrm rot="5397161">
            <a:off x="1431074" y="2652125"/>
            <a:ext cx="726600" cy="41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4" name="Shape 8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30275" y="1285225"/>
            <a:ext cx="3662100" cy="2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typedef struct GuiNavigation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struct GuiItem *up;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struct GuiItem *down;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struct GuiItem *left;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struct GuiItem *right;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} guiNavigation_t;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typedef struct GuiItem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guiNavigation_t navigation;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const uint8_t* image;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      void (*initFunction)(void *param);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      void (*createTaskFunction)(void *param);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37500"/>
              <a:buFont typeface="Arial"/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      void (*destroyTaskFunction)(void *param);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} guiScreen_t;</a:t>
            </a:r>
          </a:p>
        </p:txBody>
      </p:sp>
      <p:sp>
        <p:nvSpPr>
          <p:cNvPr id="900" name="Shape 900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Screen Data Structure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Shape 906"/>
          <p:cNvGrpSpPr/>
          <p:nvPr/>
        </p:nvGrpSpPr>
        <p:grpSpPr>
          <a:xfrm>
            <a:off x="3490494" y="524403"/>
            <a:ext cx="5572401" cy="4094694"/>
            <a:chOff x="3189044" y="909228"/>
            <a:chExt cx="5572401" cy="4094694"/>
          </a:xfrm>
        </p:grpSpPr>
        <p:sp>
          <p:nvSpPr>
            <p:cNvPr id="907" name="Shape 907"/>
            <p:cNvSpPr/>
            <p:nvPr/>
          </p:nvSpPr>
          <p:spPr>
            <a:xfrm>
              <a:off x="3637688" y="1518604"/>
              <a:ext cx="3838500" cy="2834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guiScreen_t</a:t>
              </a:r>
            </a:p>
          </p:txBody>
        </p:sp>
        <p:sp>
          <p:nvSpPr>
            <p:cNvPr id="908" name="Shape 908"/>
            <p:cNvSpPr/>
            <p:nvPr/>
          </p:nvSpPr>
          <p:spPr>
            <a:xfrm>
              <a:off x="6504113" y="3887951"/>
              <a:ext cx="698099" cy="422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*image</a:t>
              </a:r>
            </a:p>
          </p:txBody>
        </p:sp>
        <p:sp>
          <p:nvSpPr>
            <p:cNvPr id="909" name="Shape 909"/>
            <p:cNvSpPr/>
            <p:nvPr/>
          </p:nvSpPr>
          <p:spPr>
            <a:xfrm>
              <a:off x="7202140" y="3965566"/>
              <a:ext cx="716100" cy="26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5638636" y="2448160"/>
              <a:ext cx="1420800" cy="10425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guiNavigation_t</a:t>
              </a:r>
            </a:p>
          </p:txBody>
        </p:sp>
        <p:sp>
          <p:nvSpPr>
            <p:cNvPr id="911" name="Shape 911"/>
            <p:cNvSpPr/>
            <p:nvPr/>
          </p:nvSpPr>
          <p:spPr>
            <a:xfrm>
              <a:off x="7059389" y="2835573"/>
              <a:ext cx="858600" cy="26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 rot="10800000">
              <a:off x="3189136" y="2835555"/>
              <a:ext cx="2449500" cy="26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 rot="-5400000">
              <a:off x="5716765" y="1697560"/>
              <a:ext cx="1264500" cy="236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 rot="5400000">
              <a:off x="5727259" y="3993967"/>
              <a:ext cx="1243500" cy="236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 txBox="1"/>
            <p:nvPr/>
          </p:nvSpPr>
          <p:spPr>
            <a:xfrm>
              <a:off x="7802045" y="2765051"/>
              <a:ext cx="959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guiScreen_t</a:t>
              </a:r>
            </a:p>
          </p:txBody>
        </p:sp>
        <p:sp>
          <p:nvSpPr>
            <p:cNvPr id="916" name="Shape 916"/>
            <p:cNvSpPr txBox="1"/>
            <p:nvPr/>
          </p:nvSpPr>
          <p:spPr>
            <a:xfrm>
              <a:off x="3637698" y="2617363"/>
              <a:ext cx="959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guiScreen_t</a:t>
              </a:r>
            </a:p>
          </p:txBody>
        </p:sp>
        <p:sp>
          <p:nvSpPr>
            <p:cNvPr id="917" name="Shape 917"/>
            <p:cNvSpPr txBox="1"/>
            <p:nvPr/>
          </p:nvSpPr>
          <p:spPr>
            <a:xfrm>
              <a:off x="5869302" y="909228"/>
              <a:ext cx="959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guiScreen_t</a:t>
              </a:r>
            </a:p>
          </p:txBody>
        </p:sp>
        <p:sp>
          <p:nvSpPr>
            <p:cNvPr id="918" name="Shape 918"/>
            <p:cNvSpPr txBox="1"/>
            <p:nvPr/>
          </p:nvSpPr>
          <p:spPr>
            <a:xfrm>
              <a:off x="5869302" y="4665822"/>
              <a:ext cx="959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guiScreen_t</a:t>
              </a:r>
            </a:p>
          </p:txBody>
        </p:sp>
        <p:sp>
          <p:nvSpPr>
            <p:cNvPr id="919" name="Shape 919"/>
            <p:cNvSpPr/>
            <p:nvPr/>
          </p:nvSpPr>
          <p:spPr>
            <a:xfrm>
              <a:off x="3973544" y="3282318"/>
              <a:ext cx="1521000" cy="338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*initFunction</a:t>
              </a:r>
            </a:p>
          </p:txBody>
        </p:sp>
        <p:sp>
          <p:nvSpPr>
            <p:cNvPr id="920" name="Shape 920"/>
            <p:cNvSpPr/>
            <p:nvPr/>
          </p:nvSpPr>
          <p:spPr>
            <a:xfrm>
              <a:off x="3973544" y="3627516"/>
              <a:ext cx="1521000" cy="338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*createTaskFunction</a:t>
              </a:r>
            </a:p>
          </p:txBody>
        </p:sp>
        <p:sp>
          <p:nvSpPr>
            <p:cNvPr id="921" name="Shape 921"/>
            <p:cNvSpPr/>
            <p:nvPr/>
          </p:nvSpPr>
          <p:spPr>
            <a:xfrm>
              <a:off x="3973544" y="3972713"/>
              <a:ext cx="1521000" cy="3381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*destroyTaskFunction</a:t>
              </a:r>
            </a:p>
          </p:txBody>
        </p:sp>
        <p:sp>
          <p:nvSpPr>
            <p:cNvPr id="922" name="Shape 922"/>
            <p:cNvSpPr/>
            <p:nvPr/>
          </p:nvSpPr>
          <p:spPr>
            <a:xfrm rot="10800000">
              <a:off x="3189044" y="4007929"/>
              <a:ext cx="784500" cy="26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 rot="10800000">
              <a:off x="3189044" y="3662732"/>
              <a:ext cx="784500" cy="26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 rot="10800000">
              <a:off x="3189044" y="3317535"/>
              <a:ext cx="784500" cy="26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25" name="Shape 925"/>
          <p:cNvSpPr txBox="1"/>
          <p:nvPr/>
        </p:nvSpPr>
        <p:spPr>
          <a:xfrm>
            <a:off x="130275" y="1285225"/>
            <a:ext cx="3662100" cy="25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typedef struct GuiNavigation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struct GuiItem *up;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struct GuiItem *down;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struct GuiItem *left;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struct GuiItem *right;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} guiNavigation_t;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typedef struct GuiItem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guiNavigation_t navigation;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const uint8_t* image;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      void (*initFunction)(void *param);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      void (*createTaskFunction)(void *param);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              void (*destroyTaskFunction)(void *param);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} guiScreen_t;</a:t>
            </a:r>
          </a:p>
        </p:txBody>
      </p:sp>
      <p:sp>
        <p:nvSpPr>
          <p:cNvPr id="926" name="Shape 926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Screen Data Structure</a:t>
            </a:r>
          </a:p>
        </p:txBody>
      </p:sp>
      <p:pic>
        <p:nvPicPr>
          <p:cNvPr id="927" name="Shape 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Shape 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25" y="1297000"/>
            <a:ext cx="3510450" cy="31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Shape 933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934" name="Shape 934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relay_click_driver.c</a:t>
            </a:r>
          </a:p>
        </p:txBody>
      </p:sp>
      <p:sp>
        <p:nvSpPr>
          <p:cNvPr id="935" name="Shape 935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936" name="Shape 936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relay_click_objects.c</a:t>
            </a:r>
          </a:p>
        </p:txBody>
      </p:sp>
      <p:sp>
        <p:nvSpPr>
          <p:cNvPr id="937" name="Shape 937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938" name="Shape 938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pic>
        <p:nvPicPr>
          <p:cNvPr id="939" name="Shape 9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250" y="1949850"/>
            <a:ext cx="2095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946" name="Shape 946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relay_click_driver.c</a:t>
            </a:r>
          </a:p>
        </p:txBody>
      </p:sp>
      <p:sp>
        <p:nvSpPr>
          <p:cNvPr id="947" name="Shape 947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948" name="Shape 948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relay_click_objects.c</a:t>
            </a:r>
          </a:p>
        </p:txBody>
      </p:sp>
      <p:sp>
        <p:nvSpPr>
          <p:cNvPr id="949" name="Shape 949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950" name="Shape 950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pic>
        <p:nvPicPr>
          <p:cNvPr id="951" name="Shape 9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25" y="1297000"/>
            <a:ext cx="3510450" cy="31011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Shape 952"/>
          <p:cNvCxnSpPr/>
          <p:nvPr/>
        </p:nvCxnSpPr>
        <p:spPr>
          <a:xfrm>
            <a:off x="3565000" y="2815875"/>
            <a:ext cx="3168000" cy="56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3" name="Shape 953"/>
          <p:cNvCxnSpPr/>
          <p:nvPr/>
        </p:nvCxnSpPr>
        <p:spPr>
          <a:xfrm flipH="1" rot="10800000">
            <a:off x="3043300" y="2708700"/>
            <a:ext cx="3677100" cy="21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54" name="Shape 9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50" y="1604281"/>
            <a:ext cx="3583150" cy="3366393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Shape 960"/>
          <p:cNvSpPr txBox="1"/>
          <p:nvPr/>
        </p:nvSpPr>
        <p:spPr>
          <a:xfrm>
            <a:off x="425975" y="1029975"/>
            <a:ext cx="3662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Resource Collection Tool</a:t>
            </a:r>
          </a:p>
        </p:txBody>
      </p:sp>
      <p:sp>
        <p:nvSpPr>
          <p:cNvPr id="961" name="Shape 961"/>
          <p:cNvSpPr/>
          <p:nvPr/>
        </p:nvSpPr>
        <p:spPr>
          <a:xfrm rot="7169198">
            <a:off x="3483884" y="2611290"/>
            <a:ext cx="726503" cy="4120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2" name="Shape 962"/>
          <p:cNvSpPr txBox="1"/>
          <p:nvPr/>
        </p:nvSpPr>
        <p:spPr>
          <a:xfrm>
            <a:off x="4474075" y="2499375"/>
            <a:ext cx="36621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chemeClr val="dk1"/>
              </a:buClr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Bitmap images</a:t>
            </a: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Bit depth 16-bit </a:t>
            </a: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Resolution 96 ⨉ 96</a:t>
            </a:r>
          </a:p>
        </p:txBody>
      </p:sp>
      <p:sp>
        <p:nvSpPr>
          <p:cNvPr id="963" name="Shape 963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964" name="Shape 964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relay_click_driver.c</a:t>
            </a:r>
          </a:p>
        </p:txBody>
      </p:sp>
      <p:sp>
        <p:nvSpPr>
          <p:cNvPr id="965" name="Shape 965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966" name="Shape 966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967" name="Shape 967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968" name="Shape 968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relay_click_resources.c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 txBox="1"/>
          <p:nvPr>
            <p:ph idx="4294967295" type="title"/>
          </p:nvPr>
        </p:nvSpPr>
        <p:spPr>
          <a:xfrm>
            <a:off x="4474075" y="1355550"/>
            <a:ext cx="4398600" cy="104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Resource Collection Tool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http://download.mikroe.com/setups/additional-software/resource-collection/resource-collection-tool-setup-v100.zip</a:t>
            </a:r>
          </a:p>
        </p:txBody>
      </p:sp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976" name="Shape 976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relay_click_driver.c</a:t>
            </a:r>
          </a:p>
        </p:txBody>
      </p:sp>
      <p:sp>
        <p:nvSpPr>
          <p:cNvPr id="977" name="Shape 977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978" name="Shape 978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979" name="Shape 979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980" name="Shape 980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relay_click_resources.c</a:t>
            </a:r>
          </a:p>
        </p:txBody>
      </p:sp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24" y="1297000"/>
            <a:ext cx="3510449" cy="322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Shape 9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988" name="Shape 988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relay_click_driver.c</a:t>
            </a:r>
          </a:p>
        </p:txBody>
      </p:sp>
      <p:sp>
        <p:nvSpPr>
          <p:cNvPr id="989" name="Shape 989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relay_click_private.h</a:t>
            </a:r>
          </a:p>
        </p:txBody>
      </p:sp>
      <p:sp>
        <p:nvSpPr>
          <p:cNvPr id="990" name="Shape 990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991" name="Shape 991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992" name="Shape 992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pic>
        <p:nvPicPr>
          <p:cNvPr id="993" name="Shape 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23" y="1297000"/>
            <a:ext cx="3510449" cy="213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Shape 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22" y="1297000"/>
            <a:ext cx="3510450" cy="30745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Shape 1000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1001" name="Shape 1001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relay_click_driver.c</a:t>
            </a:r>
          </a:p>
        </p:txBody>
      </p:sp>
      <p:sp>
        <p:nvSpPr>
          <p:cNvPr id="1002" name="Shape 1002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1003" name="Shape 1003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1004" name="Shape 1004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relay_click.h</a:t>
            </a:r>
          </a:p>
        </p:txBody>
      </p:sp>
      <p:sp>
        <p:nvSpPr>
          <p:cNvPr id="1005" name="Shape 1005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pic>
        <p:nvPicPr>
          <p:cNvPr id="1006" name="Shape 10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25" y="1297000"/>
            <a:ext cx="3510449" cy="328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Shape 1012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1013" name="Shape 1013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relay_click_driver.c</a:t>
            </a:r>
          </a:p>
        </p:txBody>
      </p:sp>
      <p:sp>
        <p:nvSpPr>
          <p:cNvPr id="1014" name="Shape 1014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1015" name="Shape 1015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1016" name="Shape 1016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1017" name="Shape 1017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pic>
        <p:nvPicPr>
          <p:cNvPr id="1018" name="Shape 10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24" y="767250"/>
            <a:ext cx="4086449" cy="424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" y="0"/>
            <a:ext cx="914117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3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" y="0"/>
            <a:ext cx="914117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idx="4294967295" type="title"/>
          </p:nvPr>
        </p:nvSpPr>
        <p:spPr>
          <a:xfrm>
            <a:off x="2064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menu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25" y="1297000"/>
            <a:ext cx="3510449" cy="328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Shape 1025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1026" name="Shape 1026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relay_click_driver.c</a:t>
            </a:r>
          </a:p>
        </p:txBody>
      </p:sp>
      <p:sp>
        <p:nvSpPr>
          <p:cNvPr id="1027" name="Shape 1027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1028" name="Shape 1028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1029" name="Shape 1029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1030" name="Shape 1030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pic>
        <p:nvPicPr>
          <p:cNvPr id="1031" name="Shape 10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24" y="767250"/>
            <a:ext cx="4086449" cy="4242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2" name="Shape 1032"/>
          <p:cNvCxnSpPr/>
          <p:nvPr/>
        </p:nvCxnSpPr>
        <p:spPr>
          <a:xfrm>
            <a:off x="2140350" y="1056800"/>
            <a:ext cx="3645300" cy="67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33" name="Shape 1033"/>
          <p:cNvSpPr txBox="1"/>
          <p:nvPr/>
        </p:nvSpPr>
        <p:spPr>
          <a:xfrm>
            <a:off x="5923675" y="1529900"/>
            <a:ext cx="2530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Before the screen is displayed</a:t>
            </a:r>
          </a:p>
        </p:txBody>
      </p:sp>
      <p:pic>
        <p:nvPicPr>
          <p:cNvPr id="1034" name="Shape 10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25" y="1297000"/>
            <a:ext cx="3510449" cy="328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Shape 1040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1041" name="Shape 1041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relay_click_driver.c</a:t>
            </a:r>
          </a:p>
        </p:txBody>
      </p:sp>
      <p:sp>
        <p:nvSpPr>
          <p:cNvPr id="1042" name="Shape 1042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1043" name="Shape 1043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1044" name="Shape 1044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pic>
        <p:nvPicPr>
          <p:cNvPr id="1046" name="Shape 10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24" y="767250"/>
            <a:ext cx="4086449" cy="424293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Shape 1047"/>
          <p:cNvSpPr txBox="1"/>
          <p:nvPr/>
        </p:nvSpPr>
        <p:spPr>
          <a:xfrm>
            <a:off x="5923675" y="2455325"/>
            <a:ext cx="2530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After the screen is displayed</a:t>
            </a:r>
          </a:p>
        </p:txBody>
      </p:sp>
      <p:cxnSp>
        <p:nvCxnSpPr>
          <p:cNvPr id="1048" name="Shape 1048"/>
          <p:cNvCxnSpPr/>
          <p:nvPr/>
        </p:nvCxnSpPr>
        <p:spPr>
          <a:xfrm>
            <a:off x="2468075" y="2060075"/>
            <a:ext cx="3337500" cy="568500"/>
          </a:xfrm>
          <a:prstGeom prst="bentConnector3">
            <a:avLst>
              <a:gd fmla="val 6413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049" name="Shape 10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Shape 10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25" y="1297000"/>
            <a:ext cx="3510449" cy="328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Shape 1055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1056" name="Shape 1056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relay_click_driver.c</a:t>
            </a:r>
          </a:p>
        </p:txBody>
      </p:sp>
      <p:sp>
        <p:nvSpPr>
          <p:cNvPr id="1057" name="Shape 1057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1058" name="Shape 1058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1059" name="Shape 1059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1060" name="Shape 1060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pic>
        <p:nvPicPr>
          <p:cNvPr id="1061" name="Shape 10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24" y="767250"/>
            <a:ext cx="4086449" cy="4242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2" name="Shape 1062"/>
          <p:cNvCxnSpPr/>
          <p:nvPr/>
        </p:nvCxnSpPr>
        <p:spPr>
          <a:xfrm>
            <a:off x="2468075" y="3765650"/>
            <a:ext cx="3336900" cy="33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63" name="Shape 1063"/>
          <p:cNvSpPr txBox="1"/>
          <p:nvPr/>
        </p:nvSpPr>
        <p:spPr>
          <a:xfrm>
            <a:off x="5923675" y="3897725"/>
            <a:ext cx="314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Before a newer screen is displayed</a:t>
            </a:r>
          </a:p>
        </p:txBody>
      </p:sp>
      <p:pic>
        <p:nvPicPr>
          <p:cNvPr id="1064" name="Shape 10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1070" name="Shape 1070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relay_click_driver.c</a:t>
            </a:r>
          </a:p>
        </p:txBody>
      </p:sp>
      <p:sp>
        <p:nvSpPr>
          <p:cNvPr id="1071" name="Shape 1071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1072" name="Shape 1072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1073" name="Shape 1073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1074" name="Shape 1074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pic>
        <p:nvPicPr>
          <p:cNvPr id="1075" name="Shape 10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25" y="1297000"/>
            <a:ext cx="474345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Shape 10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Shape 10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2" y="1297000"/>
            <a:ext cx="4695825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Shape 1082"/>
          <p:cNvSpPr txBox="1"/>
          <p:nvPr>
            <p:ph idx="4294967295" type="title"/>
          </p:nvPr>
        </p:nvSpPr>
        <p:spPr>
          <a:xfrm>
            <a:off x="130275" y="212050"/>
            <a:ext cx="59670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Relay Click Screen</a:t>
            </a:r>
          </a:p>
        </p:txBody>
      </p:sp>
      <p:sp>
        <p:nvSpPr>
          <p:cNvPr id="1083" name="Shape 1083"/>
          <p:cNvSpPr/>
          <p:nvPr/>
        </p:nvSpPr>
        <p:spPr>
          <a:xfrm>
            <a:off x="7327500" y="421725"/>
            <a:ext cx="1740300" cy="3114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relay_click_driver.c</a:t>
            </a:r>
          </a:p>
        </p:txBody>
      </p:sp>
      <p:sp>
        <p:nvSpPr>
          <p:cNvPr id="1084" name="Shape 1084"/>
          <p:cNvSpPr/>
          <p:nvPr/>
        </p:nvSpPr>
        <p:spPr>
          <a:xfrm>
            <a:off x="4652075" y="76200"/>
            <a:ext cx="1740300" cy="311400"/>
          </a:xfrm>
          <a:prstGeom prst="flowChartAlternateProcess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relay_click_private.h</a:t>
            </a:r>
          </a:p>
        </p:txBody>
      </p:sp>
      <p:sp>
        <p:nvSpPr>
          <p:cNvPr id="1085" name="Shape 1085"/>
          <p:cNvSpPr/>
          <p:nvPr/>
        </p:nvSpPr>
        <p:spPr>
          <a:xfrm>
            <a:off x="5554900" y="421712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relay_click_objects.c</a:t>
            </a:r>
          </a:p>
        </p:txBody>
      </p:sp>
      <p:sp>
        <p:nvSpPr>
          <p:cNvPr id="1086" name="Shape 1086"/>
          <p:cNvSpPr/>
          <p:nvPr/>
        </p:nvSpPr>
        <p:spPr>
          <a:xfrm>
            <a:off x="6432300" y="76200"/>
            <a:ext cx="17403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relay_click.h</a:t>
            </a:r>
          </a:p>
        </p:txBody>
      </p:sp>
      <p:sp>
        <p:nvSpPr>
          <p:cNvPr id="1087" name="Shape 1087"/>
          <p:cNvSpPr/>
          <p:nvPr/>
        </p:nvSpPr>
        <p:spPr>
          <a:xfrm>
            <a:off x="3750874" y="421725"/>
            <a:ext cx="1771800" cy="311400"/>
          </a:xfrm>
          <a:prstGeom prst="flowChartAlternateProcess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relay_click_resources.c</a:t>
            </a:r>
          </a:p>
        </p:txBody>
      </p:sp>
      <p:sp>
        <p:nvSpPr>
          <p:cNvPr id="1088" name="Shape 1088"/>
          <p:cNvSpPr/>
          <p:nvPr/>
        </p:nvSpPr>
        <p:spPr>
          <a:xfrm>
            <a:off x="5645150" y="3123550"/>
            <a:ext cx="1740300" cy="669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9" name="Shape 1089"/>
          <p:cNvSpPr txBox="1"/>
          <p:nvPr/>
        </p:nvSpPr>
        <p:spPr>
          <a:xfrm>
            <a:off x="6278700" y="2906175"/>
            <a:ext cx="2789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LED functionality</a:t>
            </a:r>
          </a:p>
        </p:txBody>
      </p:sp>
      <p:pic>
        <p:nvPicPr>
          <p:cNvPr id="1090" name="Shape 10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Shape 1095"/>
          <p:cNvPicPr preferRelativeResize="0"/>
          <p:nvPr/>
        </p:nvPicPr>
        <p:blipFill rotWithShape="1">
          <a:blip r:embed="rId3">
            <a:alphaModFix/>
          </a:blip>
          <a:srcRect b="0" l="0" r="0" t="5926"/>
          <a:stretch/>
        </p:blipFill>
        <p:spPr>
          <a:xfrm>
            <a:off x="714375" y="0"/>
            <a:ext cx="7549574" cy="47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>
            <p:ph idx="4294967295" type="title"/>
          </p:nvPr>
        </p:nvSpPr>
        <p:spPr>
          <a:xfrm>
            <a:off x="130275" y="212050"/>
            <a:ext cx="89406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Power User Pack </a:t>
            </a:r>
          </a:p>
        </p:txBody>
      </p:sp>
      <p:pic>
        <p:nvPicPr>
          <p:cNvPr id="1097" name="Shape 10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 txBox="1"/>
          <p:nvPr/>
        </p:nvSpPr>
        <p:spPr>
          <a:xfrm>
            <a:off x="807400" y="4414500"/>
            <a:ext cx="6997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Power User Pack is for those who want to use Hexiwear to its full potential.</a:t>
            </a:r>
          </a:p>
        </p:txBody>
      </p:sp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>
            <p:ph idx="4294967295" type="title"/>
          </p:nvPr>
        </p:nvSpPr>
        <p:spPr>
          <a:xfrm>
            <a:off x="1302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Color Pack</a:t>
            </a:r>
          </a:p>
        </p:txBody>
      </p:sp>
      <p:pic>
        <p:nvPicPr>
          <p:cNvPr id="1104" name="Shape 1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5" y="1455950"/>
            <a:ext cx="3475027" cy="23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Shape 1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544" y="683475"/>
            <a:ext cx="2827598" cy="1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Shape 1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150" y="2617133"/>
            <a:ext cx="2759447" cy="183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Shape 1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8088" y="706175"/>
            <a:ext cx="2759447" cy="183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Shape 1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8099" y="2617141"/>
            <a:ext cx="2759448" cy="183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Shape 1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Shape 1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 txBox="1"/>
          <p:nvPr>
            <p:ph idx="4294967295" type="title"/>
          </p:nvPr>
        </p:nvSpPr>
        <p:spPr>
          <a:xfrm>
            <a:off x="886725" y="372300"/>
            <a:ext cx="3215400" cy="51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Time for questions</a:t>
            </a:r>
          </a:p>
        </p:txBody>
      </p:sp>
      <p:sp>
        <p:nvSpPr>
          <p:cNvPr id="1116" name="Shape 1116"/>
          <p:cNvSpPr txBox="1"/>
          <p:nvPr>
            <p:ph idx="4294967295" type="title"/>
          </p:nvPr>
        </p:nvSpPr>
        <p:spPr>
          <a:xfrm>
            <a:off x="6694175" y="372300"/>
            <a:ext cx="2013600" cy="45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Thank you!</a:t>
            </a:r>
          </a:p>
        </p:txBody>
      </p:sp>
      <p:pic>
        <p:nvPicPr>
          <p:cNvPr id="1117" name="Shape 1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8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8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88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idx="4294967295" type="title"/>
          </p:nvPr>
        </p:nvSpPr>
        <p:spPr>
          <a:xfrm>
            <a:off x="2064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menu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3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3"/>
            <a:ext cx="9144002" cy="51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2" y="12"/>
            <a:ext cx="914117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2" y="-12"/>
            <a:ext cx="914117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idx="4294967295" type="title"/>
          </p:nvPr>
        </p:nvSpPr>
        <p:spPr>
          <a:xfrm>
            <a:off x="206475" y="2120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Hexiwear menu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2774" y="4781250"/>
            <a:ext cx="1811225" cy="3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